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5"/>
  </p:notesMasterIdLst>
  <p:handoutMasterIdLst>
    <p:handoutMasterId r:id="rId38"/>
  </p:handoutMasterIdLst>
  <p:sldIdLst>
    <p:sldId id="480" r:id="rId4"/>
    <p:sldId id="482" r:id="rId6"/>
    <p:sldId id="481" r:id="rId7"/>
    <p:sldId id="390" r:id="rId8"/>
    <p:sldId id="391" r:id="rId9"/>
    <p:sldId id="266" r:id="rId10"/>
    <p:sldId id="268" r:id="rId11"/>
    <p:sldId id="416" r:id="rId12"/>
    <p:sldId id="278" r:id="rId13"/>
    <p:sldId id="281" r:id="rId14"/>
    <p:sldId id="394" r:id="rId15"/>
    <p:sldId id="422" r:id="rId16"/>
    <p:sldId id="423" r:id="rId17"/>
    <p:sldId id="436" r:id="rId18"/>
    <p:sldId id="434" r:id="rId19"/>
    <p:sldId id="435" r:id="rId20"/>
    <p:sldId id="396" r:id="rId21"/>
    <p:sldId id="437" r:id="rId22"/>
    <p:sldId id="395" r:id="rId23"/>
    <p:sldId id="397" r:id="rId24"/>
    <p:sldId id="400" r:id="rId25"/>
    <p:sldId id="401" r:id="rId26"/>
    <p:sldId id="402" r:id="rId27"/>
    <p:sldId id="438" r:id="rId28"/>
    <p:sldId id="451" r:id="rId29"/>
    <p:sldId id="398" r:id="rId30"/>
    <p:sldId id="399" r:id="rId31"/>
    <p:sldId id="439" r:id="rId32"/>
    <p:sldId id="440" r:id="rId33"/>
    <p:sldId id="453" r:id="rId34"/>
    <p:sldId id="452" r:id="rId35"/>
    <p:sldId id="445" r:id="rId36"/>
    <p:sldId id="361" r:id="rId37"/>
  </p:sldIdLst>
  <p:sldSz cx="9144000" cy="6858000" type="screen4x3"/>
  <p:notesSz cx="6797675" cy="9928225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-1134" y="-96"/>
      </p:cViewPr>
      <p:guideLst>
        <p:guide orient="horz" pos="215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1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3547B379-D58A-49C7-BF11-19090CBCB4A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FD0157E-8EDE-4542-A563-16EF8FB7DA0C}" type="datetime1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108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noFill/>
          </a:ln>
        </p:spPr>
      </p:sp>
      <p:sp>
        <p:nvSpPr>
          <p:cNvPr id="2053" name="备注占位符 4"/>
          <p:cNvSpPr>
            <a:spLocks noGrp="1" noRot="1" noChangeAspect="1" noChangeArrowheads="1"/>
          </p:cNvSpPr>
          <p:nvPr/>
        </p:nvSpPr>
        <p:spPr bwMode="auto">
          <a:xfrm>
            <a:off x="679450" y="4716463"/>
            <a:ext cx="5438775" cy="4467225"/>
          </a:xfrm>
          <a:prstGeom prst="rect">
            <a:avLst/>
          </a:prstGeom>
          <a:noFill/>
          <a:ln w="12700" cmpd="sng">
            <a:noFill/>
            <a:bevel/>
          </a:ln>
        </p:spPr>
        <p:txBody>
          <a:bodyPr anchor="ctr"/>
          <a:lstStyle/>
          <a:p>
            <a:pPr marL="0" marR="0" lvl="0" indent="0" algn="l" defTabSz="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1</a:t>
            </a: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284163" y="0"/>
            <a:ext cx="4745037" cy="3559175"/>
          </a:xfrm>
          <a:ln/>
        </p:spPr>
      </p:sp>
      <p:sp>
        <p:nvSpPr>
          <p:cNvPr id="48131" name="备注占位符 2"/>
          <p:cNvSpPr>
            <a:spLocks noGrp="1" noRot="1" noChangeAspect="1"/>
          </p:cNvSpPr>
          <p:nvPr>
            <p:ph type="body" idx="1"/>
          </p:nvPr>
        </p:nvSpPr>
        <p:spPr>
          <a:xfrm>
            <a:off x="452438" y="1736725"/>
            <a:ext cx="8158162" cy="49149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>
              <a:lnSpc>
                <a:spcPct val="150000"/>
              </a:lnSpc>
            </a:pPr>
            <a:r>
              <a:rPr lang="zh-CN" altLang="en-US" dirty="0"/>
              <a:t>当前监测：媒介与相关性疾病单独监测，单病监测； </a:t>
            </a:r>
            <a:endParaRPr lang="zh-CN" altLang="en-US" dirty="0"/>
          </a:p>
          <a:p>
            <a:pPr lvl="0">
              <a:lnSpc>
                <a:spcPct val="150000"/>
              </a:lnSpc>
            </a:pPr>
            <a:r>
              <a:rPr lang="zh-CN" altLang="en-US" dirty="0"/>
              <a:t>综合监测目标：实现病媒生物与相关性疾病的综合监测；</a:t>
            </a:r>
            <a:endParaRPr lang="zh-CN" altLang="en-US" dirty="0"/>
          </a:p>
          <a:p>
            <a:pPr lvl="0">
              <a:lnSpc>
                <a:spcPct val="150000"/>
              </a:lnSpc>
            </a:pPr>
            <a:r>
              <a:rPr lang="zh-CN" altLang="en-US" dirty="0"/>
              <a:t>可行性：病媒与相关性疾病具有密切联系；</a:t>
            </a:r>
            <a:endParaRPr lang="zh-CN" altLang="en-US" dirty="0"/>
          </a:p>
          <a:p>
            <a:pPr lvl="0">
              <a:lnSpc>
                <a:spcPct val="150000"/>
              </a:lnSpc>
            </a:pPr>
            <a:r>
              <a:rPr lang="zh-CN" altLang="en-US" dirty="0"/>
              <a:t>综合监测实质：</a:t>
            </a:r>
            <a:br>
              <a:rPr lang="zh-CN" altLang="en-US" dirty="0"/>
            </a:br>
            <a:r>
              <a:rPr lang="zh-CN" altLang="en-US" dirty="0"/>
              <a:t>病媒综合、病媒与相关性疾病综合（依据当地需要：如果当地没有该病流行则不必进行相关疾病监测，只需要常规病媒监测即可）、控制方法及效果评价综合、疾病监测的综合。</a:t>
            </a:r>
            <a:endParaRPr lang="zh-CN" altLang="en-US" dirty="0"/>
          </a:p>
          <a:p>
            <a:pPr lvl="0"/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904875" y="3648075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04875" y="3648075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16" name="日期占位符 27"/>
          <p:cNvSpPr>
            <a:spLocks noGrp="1"/>
          </p:cNvSpPr>
          <p:nvPr>
            <p:ph type="dt" sz="half" idx="2"/>
          </p:nvPr>
        </p:nvSpPr>
        <p:spPr>
          <a:xfrm>
            <a:off x="6400800" y="6354763"/>
            <a:ext cx="2286000" cy="366713"/>
          </a:xfrm>
          <a:prstGeom prst="rect">
            <a:avLst/>
          </a:prstGeom>
        </p:spPr>
        <p:txBody>
          <a:bodyPr vert="horz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12E138E-F371-4BA2-AEFC-3982CF42D2B2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3"/>
          </p:nvPr>
        </p:nvSpPr>
        <p:spPr>
          <a:xfrm>
            <a:off x="2898775" y="6354763"/>
            <a:ext cx="3475038" cy="366713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灯片编号占位符 28"/>
          <p:cNvSpPr>
            <a:spLocks noGrp="1"/>
          </p:cNvSpPr>
          <p:nvPr>
            <p:ph type="sldNum" sz="quarter" idx="4"/>
          </p:nvPr>
        </p:nvSpPr>
        <p:spPr>
          <a:xfrm>
            <a:off x="1216025" y="6354763"/>
            <a:ext cx="1219200" cy="366713"/>
          </a:xfrm>
          <a:prstGeom prst="rect">
            <a:avLst/>
          </a:prstGeom>
        </p:spPr>
        <p:txBody>
          <a:bodyPr vert="horz"/>
          <a:p>
            <a:pPr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1" name="日期占位符 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FFE44CB-A6BF-4BC6-80A0-246B0657E1BF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页脚占位符 4"/>
          <p:cNvSpPr>
            <a:spLocks noGrp="1"/>
          </p:cNvSpPr>
          <p:nvPr>
            <p:ph type="ftr" sz="quarter" idx="3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 vert="horz"/>
          <a:p>
            <a:pPr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等腰三角形 11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 rot="5400000">
            <a:off x="3630613" y="3201988"/>
            <a:ext cx="5851525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5" name="日期占位符 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361D8B4C-5091-4CB1-8E00-26131B6FB947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页脚占位符 4"/>
          <p:cNvSpPr>
            <a:spLocks noGrp="1"/>
          </p:cNvSpPr>
          <p:nvPr>
            <p:ph type="ftr" sz="quarter" idx="3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 vert="horz"/>
          <a:p>
            <a:pPr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1" name="日期占位符 2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71E6D8C-F690-4144-B2C6-1C55F6A48B75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页脚占位符 3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/>
          <a:p>
            <a:pPr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240B9-DCBB-4027-A22E-4802FBD1FF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3383F-5A81-4909-8CC2-52915D323E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3000">
        <p14:gallery dir="l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240B9-DCBB-4027-A22E-4802FBD1FF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3383F-5A81-4909-8CC2-52915D323E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3000">
        <p14:gallery dir="l"/>
      </p:transition>
    </mc:Choice>
    <mc:Fallback>
      <p:transition spd="slow" advClick="0" advTm="3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240B9-DCBB-4027-A22E-4802FBD1FF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3383F-5A81-4909-8CC2-52915D323E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3000">
        <p14:gallery dir="l"/>
      </p:transition>
    </mc:Choice>
    <mc:Fallback>
      <p:transition spd="slow" advClick="0" advTm="3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240B9-DCBB-4027-A22E-4802FBD1FF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3383F-5A81-4909-8CC2-52915D323E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3000">
        <p14:gallery dir="l"/>
      </p:transition>
    </mc:Choice>
    <mc:Fallback>
      <p:transition spd="slow" advClick="0" advTm="300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240B9-DCBB-4027-A22E-4802FBD1FF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3383F-5A81-4909-8CC2-52915D323E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3000">
        <p14:gallery dir="l"/>
      </p:transition>
    </mc:Choice>
    <mc:Fallback>
      <p:transition spd="slow" advClick="0" advTm="300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240B9-DCBB-4027-A22E-4802FBD1FF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3383F-5A81-4909-8CC2-52915D323E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3000">
        <p14:gallery dir="l"/>
      </p:transition>
    </mc:Choice>
    <mc:Fallback>
      <p:transition spd="slow" advClick="0" advTm="300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240B9-DCBB-4027-A22E-4802FBD1FF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3383F-5A81-4909-8CC2-52915D323E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3000">
        <p14:gallery dir="l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1" name="日期占位符 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37E3DADE-88AB-4F18-BF8D-725F10B92DEE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页脚占位符 4"/>
          <p:cNvSpPr>
            <a:spLocks noGrp="1"/>
          </p:cNvSpPr>
          <p:nvPr>
            <p:ph type="ftr" sz="quarter" idx="3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 vert="horz"/>
          <a:p>
            <a:pPr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240B9-DCBB-4027-A22E-4802FBD1FF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3383F-5A81-4909-8CC2-52915D323E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3000">
        <p14:gallery dir="l"/>
      </p:transition>
    </mc:Choice>
    <mc:Fallback>
      <p:transition spd="slow" advClick="0" advTm="3000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240B9-DCBB-4027-A22E-4802FBD1FF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3383F-5A81-4909-8CC2-52915D323E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3000">
        <p14:gallery dir="l"/>
      </p:transition>
    </mc:Choice>
    <mc:Fallback>
      <p:transition spd="slow" advClick="0" advTm="3000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240B9-DCBB-4027-A22E-4802FBD1FF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3383F-5A81-4909-8CC2-52915D323E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3000">
        <p14:gallery dir="l"/>
      </p:transition>
    </mc:Choice>
    <mc:Fallback>
      <p:transition spd="slow" advClick="0" advTm="3000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240B9-DCBB-4027-A22E-4802FBD1FF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3383F-5A81-4909-8CC2-52915D323E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3000">
        <p14:gallery dir="l"/>
      </p:transition>
    </mc:Choice>
    <mc:Fallback>
      <p:transition spd="slow" advClick="0" advTm="3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914400" y="2819400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14400" y="2819400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/>
          <a:lstStyle>
            <a:lvl1pPr algn="r">
              <a:buNone/>
              <a:defRPr sz="3200" b="0" cap="none" baseline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3" name="日期占位符 3"/>
          <p:cNvSpPr>
            <a:spLocks noGrp="1"/>
          </p:cNvSpPr>
          <p:nvPr>
            <p:ph type="dt" sz="half" idx="2"/>
          </p:nvPr>
        </p:nvSpPr>
        <p:spPr>
          <a:xfrm>
            <a:off x="6400800" y="6354763"/>
            <a:ext cx="2286000" cy="366713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E20894D-0357-4B4F-B561-A031EE89FF62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页脚占位符 4"/>
          <p:cNvSpPr>
            <a:spLocks noGrp="1"/>
          </p:cNvSpPr>
          <p:nvPr>
            <p:ph type="ftr" sz="quarter" idx="3"/>
          </p:nvPr>
        </p:nvSpPr>
        <p:spPr>
          <a:xfrm>
            <a:off x="2898775" y="6354763"/>
            <a:ext cx="3475038" cy="366713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069975" y="6354763"/>
            <a:ext cx="1520825" cy="366713"/>
          </a:xfrm>
          <a:prstGeom prst="rect">
            <a:avLst/>
          </a:prstGeom>
        </p:spPr>
        <p:txBody>
          <a:bodyPr vert="horz"/>
          <a:p>
            <a:pPr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3" name="日期占位符 4"/>
          <p:cNvSpPr>
            <a:spLocks noGrp="1"/>
          </p:cNvSpPr>
          <p:nvPr>
            <p:ph type="dt" sz="half" idx="12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67A3065-B7C0-4516-88BE-B0AF27EFCB5E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页脚占位符 5"/>
          <p:cNvSpPr>
            <a:spLocks noGrp="1"/>
          </p:cNvSpPr>
          <p:nvPr>
            <p:ph type="ftr" sz="quarter" idx="3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 vert="horz"/>
          <a:p>
            <a:pPr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6"/>
          <p:cNvSpPr>
            <a:spLocks noGrp="1"/>
          </p:cNvSpPr>
          <p:nvPr>
            <p:ph type="dt" sz="half" idx="12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EE91D1F7-EEFA-457C-9F85-F7DEEE287BBF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页脚占位符 7"/>
          <p:cNvSpPr>
            <a:spLocks noGrp="1"/>
          </p:cNvSpPr>
          <p:nvPr>
            <p:ph type="ftr" sz="quarter" idx="13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 vert="horz"/>
          <a:p>
            <a:pPr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等腰三角形 10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2" name="日期占位符 2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003A3E4-BDAC-45A0-B3BA-288866CDCCB1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页脚占位符 3"/>
          <p:cNvSpPr>
            <a:spLocks noGrp="1"/>
          </p:cNvSpPr>
          <p:nvPr>
            <p:ph type="ftr" sz="quarter" idx="3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 vert="horz"/>
          <a:p>
            <a:pPr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等腰三角形 11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日期占位符 1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E30D839-23FC-4BA5-B449-32A658F50C3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页脚占位符 2"/>
          <p:cNvSpPr>
            <a:spLocks noGrp="1"/>
          </p:cNvSpPr>
          <p:nvPr>
            <p:ph type="ftr" sz="quarter" idx="3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 vert="horz"/>
          <a:p>
            <a:pPr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直接连接符 11"/>
          <p:cNvSpPr>
            <a:spLocks noChangeShapeType="1"/>
          </p:cNvSpPr>
          <p:nvPr/>
        </p:nvSpPr>
        <p:spPr bwMode="auto">
          <a:xfrm rot="5400000">
            <a:off x="3160713" y="3324225"/>
            <a:ext cx="6035675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等腰三角形 1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2" name="内容占位符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5" name="日期占位符 4"/>
          <p:cNvSpPr>
            <a:spLocks noGrp="1"/>
          </p:cNvSpPr>
          <p:nvPr>
            <p:ph type="dt" sz="half" idx="12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0D0AE61-F148-4204-859B-FDCFE4C258B3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页脚占位符 5"/>
          <p:cNvSpPr>
            <a:spLocks noGrp="1"/>
          </p:cNvSpPr>
          <p:nvPr>
            <p:ph type="ftr" sz="quarter" idx="3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 vert="horz"/>
          <a:p>
            <a:pPr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等腰三角形 11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57200" y="500063"/>
            <a:ext cx="182563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3" pitchFamily="18" charset="2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5" name="日期占位符 4"/>
          <p:cNvSpPr>
            <a:spLocks noGrp="1"/>
          </p:cNvSpPr>
          <p:nvPr>
            <p:ph type="dt" sz="half" idx="12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19F173D-4F58-4088-8BD8-D7E76ED1638F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页脚占位符 5"/>
          <p:cNvSpPr>
            <a:spLocks noGrp="1"/>
          </p:cNvSpPr>
          <p:nvPr>
            <p:ph type="ftr" sz="quarter" idx="3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 vert="horz"/>
          <a:p>
            <a:pPr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1027" name="文本占位符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1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buFont typeface="Arial" panose="020B0604020202020204" pitchFamily="34" charset="0"/>
              <a:buNone/>
              <a:defRPr kumimoji="0" sz="14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1A937F9-B7D3-4189-9AAA-812EEFC8DE48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buFont typeface="Arial" panose="020B0604020202020204" pitchFamily="34" charset="0"/>
              <a:buNone/>
              <a:defRPr kumimoji="0" sz="14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 vert="horz"/>
          <a:lstStyle>
            <a:lvl1pPr>
              <a:defRPr sz="1400">
                <a:solidFill>
                  <a:schemeClr val="tx2"/>
                </a:solidFill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8" name="直接连接符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" name="直接连接符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等腰三角形 9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  <a:ea typeface="宋体" panose="02010600030101010101" pitchFamily="2" charset="-122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6000"/>
        <a:buFont typeface="Wingdings 3" pitchFamily="18" charset="2"/>
        <a:buChar char="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005" indent="-273050" algn="l" rtl="0" eaLnBrk="0" fontAlgn="base" hangingPunct="0">
        <a:spcBef>
          <a:spcPts val="500"/>
        </a:spcBef>
        <a:spcAft>
          <a:spcPct val="0"/>
        </a:spcAft>
        <a:buClr>
          <a:schemeClr val="accent2"/>
        </a:buClr>
        <a:buSzPct val="76000"/>
        <a:buFont typeface="Wingdings 3" pitchFamily="18" charset="2"/>
        <a:buChar char=""/>
        <a:defRPr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eaLnBrk="0" fontAlgn="base" hangingPunct="0">
        <a:spcBef>
          <a:spcPts val="500"/>
        </a:spcBef>
        <a:spcAft>
          <a:spcPct val="0"/>
        </a:spcAft>
        <a:buClr>
          <a:srgbClr val="BCBCBC"/>
        </a:buClr>
        <a:buSzPct val="76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0" fontAlgn="base" hangingPunct="0">
        <a:spcBef>
          <a:spcPts val="400"/>
        </a:spcBef>
        <a:spcAft>
          <a:spcPct val="0"/>
        </a:spcAft>
        <a:buClr>
          <a:srgbClr val="8BA2B4"/>
        </a:buClr>
        <a:buSzPct val="70000"/>
        <a:buFont typeface="Wingdings" panose="05000000000000000000" pitchFamily="2" charset="2"/>
        <a:buChar char="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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0"/>
            <a:r>
              <a:rPr lang="zh-CN" altLang="en-US"/>
              <a:t>第二级</a:t>
            </a:r>
            <a:endParaRPr lang="zh-CN" altLang="en-US"/>
          </a:p>
          <a:p>
            <a:pPr lvl="0"/>
            <a:r>
              <a:rPr lang="zh-CN" altLang="en-US"/>
              <a:t>第三级</a:t>
            </a:r>
            <a:endParaRPr lang="zh-CN" altLang="en-US"/>
          </a:p>
          <a:p>
            <a:pPr lvl="0"/>
            <a:r>
              <a:rPr lang="zh-CN" altLang="en-US"/>
              <a:t>第四级</a:t>
            </a:r>
            <a:endParaRPr lang="zh-CN" altLang="en-US"/>
          </a:p>
          <a:p>
            <a:pPr lvl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/>
              <a:t>2018/7/24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/>
              <a:t>‹#›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mc:AlternateContent xmlns:mc="http://schemas.openxmlformats.org/markup-compatibility/2006">
    <mc:Choice xmlns:p14="http://schemas.microsoft.com/office/powerpoint/2010/main" Requires="p14">
      <p:transition spd="slow" p14:dur="1600" advClick="0" advTm="3000">
        <p14:gallery dir="l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jpeg"/><Relationship Id="rId8" Type="http://schemas.openxmlformats.org/officeDocument/2006/relationships/image" Target="../media/image19.jpeg"/><Relationship Id="rId7" Type="http://schemas.openxmlformats.org/officeDocument/2006/relationships/image" Target="../media/image18.jpeg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3" Type="http://schemas.openxmlformats.org/officeDocument/2006/relationships/slideLayout" Target="../slideLayouts/slideLayout12.xml"/><Relationship Id="rId12" Type="http://schemas.openxmlformats.org/officeDocument/2006/relationships/image" Target="../media/image23.jpeg"/><Relationship Id="rId11" Type="http://schemas.openxmlformats.org/officeDocument/2006/relationships/image" Target="../media/image22.jpeg"/><Relationship Id="rId10" Type="http://schemas.openxmlformats.org/officeDocument/2006/relationships/image" Target="../media/image21.jpeg"/><Relationship Id="rId1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2665709"/>
            <a:ext cx="9144000" cy="1526582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355600" dist="508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42" name="组合 41"/>
          <p:cNvGrpSpPr/>
          <p:nvPr/>
        </p:nvGrpSpPr>
        <p:grpSpPr>
          <a:xfrm>
            <a:off x="3700145" y="4763135"/>
            <a:ext cx="1846106" cy="335915"/>
            <a:chOff x="4962770" y="4687647"/>
            <a:chExt cx="2324899" cy="447560"/>
          </a:xfrm>
        </p:grpSpPr>
        <p:sp>
          <p:nvSpPr>
            <p:cNvPr id="43" name="矩形 42"/>
            <p:cNvSpPr/>
            <p:nvPr/>
          </p:nvSpPr>
          <p:spPr>
            <a:xfrm>
              <a:off x="6067669" y="4687647"/>
              <a:ext cx="1220000" cy="447560"/>
            </a:xfrm>
            <a:prstGeom prst="rect">
              <a:avLst/>
            </a:prstGeom>
            <a:noFill/>
            <a:ln>
              <a:solidFill>
                <a:srgbClr val="4040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4962770" y="4687647"/>
              <a:ext cx="1104899" cy="447560"/>
              <a:chOff x="3086101" y="4377408"/>
              <a:chExt cx="1104899" cy="447560"/>
            </a:xfrm>
          </p:grpSpPr>
          <p:sp>
            <p:nvSpPr>
              <p:cNvPr id="46" name="矩形 45"/>
              <p:cNvSpPr/>
              <p:nvPr/>
            </p:nvSpPr>
            <p:spPr>
              <a:xfrm>
                <a:off x="3086101" y="4377408"/>
                <a:ext cx="1104899" cy="447560"/>
              </a:xfrm>
              <a:prstGeom prst="rect">
                <a:avLst/>
              </a:prstGeom>
              <a:solidFill>
                <a:srgbClr val="B63838"/>
              </a:solidFill>
              <a:ln>
                <a:solidFill>
                  <a:srgbClr val="B6383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  <p:sp>
            <p:nvSpPr>
              <p:cNvPr id="47" name="文本框 46"/>
              <p:cNvSpPr txBox="1"/>
              <p:nvPr/>
            </p:nvSpPr>
            <p:spPr>
              <a:xfrm>
                <a:off x="3195276" y="4417375"/>
                <a:ext cx="949683" cy="39848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350" b="1" dirty="0">
                    <a:solidFill>
                      <a:srgbClr val="FAFCFB"/>
                    </a:solidFill>
                  </a:rPr>
                  <a:t>公卫科</a:t>
                </a:r>
                <a:endParaRPr lang="zh-CN" altLang="en-US" sz="1350" b="1" dirty="0">
                  <a:solidFill>
                    <a:srgbClr val="FAFCFB"/>
                  </a:solidFill>
                </a:endParaRPr>
              </a:p>
            </p:txBody>
          </p:sp>
        </p:grpSp>
        <p:sp>
          <p:nvSpPr>
            <p:cNvPr id="45" name="文本框 44"/>
            <p:cNvSpPr txBox="1"/>
            <p:nvPr/>
          </p:nvSpPr>
          <p:spPr>
            <a:xfrm>
              <a:off x="5937591" y="4727411"/>
              <a:ext cx="1283501" cy="39848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350" b="1" dirty="0" smtClean="0"/>
                <a:t>2023.7.17</a:t>
              </a:r>
              <a:endParaRPr lang="en-US" altLang="zh-CN" sz="1350" b="1" dirty="0" smtClean="0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411730" y="2829560"/>
            <a:ext cx="439674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72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登革热</a:t>
            </a:r>
            <a:endParaRPr lang="zh-CN" altLang="en-US" sz="72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5510" y="0"/>
            <a:ext cx="4414520" cy="8750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3000">
        <p14:gallery dir="l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标题 1"/>
          <p:cNvSpPr>
            <a:spLocks noGrp="1" noChangeArrowheads="1"/>
          </p:cNvSpPr>
          <p:nvPr>
            <p:ph type="title"/>
          </p:nvPr>
        </p:nvSpPr>
        <p:spPr>
          <a:xfrm>
            <a:off x="252413" y="333375"/>
            <a:ext cx="7886700" cy="725488"/>
          </a:xfrm>
        </p:spPr>
        <p:txBody>
          <a:bodyPr vert="horz" wrap="square" lIns="91440" tIns="45720" rIns="91440" bIns="45720" numCol="1" anchor="b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易感人群及潜伏期</a:t>
            </a:r>
            <a:endParaRPr kumimoji="0" lang="zh-CN" altLang="en-US" sz="36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ea"/>
              <a:ea typeface="+mn-ea"/>
              <a:cs typeface="+mj-cs"/>
            </a:endParaRPr>
          </a:p>
        </p:txBody>
      </p:sp>
      <p:sp>
        <p:nvSpPr>
          <p:cNvPr id="21507" name="灯片编号占位符 4"/>
          <p:cNvSpPr txBox="1">
            <a:spLocks noGrp="1"/>
          </p:cNvSpPr>
          <p:nvPr>
            <p:ph type="sldNum" sz="quarter" idx="4"/>
          </p:nvPr>
        </p:nvSpPr>
        <p:spPr>
          <a:noFill/>
          <a:ln>
            <a:noFill/>
          </a:ln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eaLnBrk="1" hangingPunct="1"/>
            <a:fld id="{9A0DB2DC-4C9A-4742-B13C-FB6460FD3503}" type="slidenum">
              <a:rPr lang="zh-CN" altLang="en-US" sz="1400" dirty="0">
                <a:solidFill>
                  <a:schemeClr val="tx2"/>
                </a:solidFill>
              </a:rPr>
            </a:fld>
            <a:endParaRPr lang="zh-CN" altLang="en-US" sz="1400" dirty="0">
              <a:solidFill>
                <a:schemeClr val="tx2"/>
              </a:solidFill>
            </a:endParaRPr>
          </a:p>
        </p:txBody>
      </p:sp>
      <p:sp>
        <p:nvSpPr>
          <p:cNvPr id="21508" name="内容占位符 2"/>
          <p:cNvSpPr>
            <a:spLocks noGrp="1"/>
          </p:cNvSpPr>
          <p:nvPr>
            <p:ph idx="1"/>
          </p:nvPr>
        </p:nvSpPr>
        <p:spPr>
          <a:xfrm>
            <a:off x="468313" y="1629410"/>
            <a:ext cx="8229600" cy="3168650"/>
          </a:xfrm>
          <a:ln/>
        </p:spPr>
        <p:txBody>
          <a:bodyPr vert="horz" wrap="square" lIns="91440" tIns="45720" rIns="91440" bIns="45720" anchor="t" anchorCtr="0"/>
          <a:p>
            <a:pPr algn="just" eaLnBrk="1" latinLnBrk="0" hangingPunct="1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全人群普遍易感：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但感染后仅有部分人发病。感染登革病毒后，人体会对同型病毒产生持久的免疫（可持续1～4年或更长），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但对不同型病毒感染不能形成有效保护，可以发生二次感染。</a:t>
            </a:r>
            <a:endParaRPr lang="en-US" altLang="zh-CN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eaLnBrk="1" hangingPunct="1">
              <a:lnSpc>
                <a:spcPct val="200000"/>
              </a:lnSpc>
              <a:buFont typeface="Wingdings" panose="05000000000000000000" charset="0"/>
              <a:buChar char="p"/>
            </a:pP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潜伏期一般为3-14天。</a:t>
            </a:r>
            <a:endParaRPr lang="zh-CN" altLang="en-US" sz="32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eaLnBrk="1" hangingPunct="1">
              <a:lnSpc>
                <a:spcPct val="200000"/>
              </a:lnSpc>
              <a:buNone/>
            </a:pPr>
            <a:endParaRPr lang="en-US" altLang="zh-CN" dirty="0"/>
          </a:p>
          <a:p>
            <a:pPr eaLnBrk="1" hangingPunct="1">
              <a:lnSpc>
                <a:spcPct val="200000"/>
              </a:lnSpc>
            </a:pPr>
            <a:endParaRPr lang="en-US" altLang="zh-CN" dirty="0"/>
          </a:p>
          <a:p>
            <a:pPr eaLnBrk="1" hangingPunct="1">
              <a:buFont typeface="Arial" panose="020B0604020202020204" pitchFamily="34" charset="0"/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日期占位符 2"/>
          <p:cNvSpPr txBox="1">
            <a:spLocks noGrp="1"/>
          </p:cNvSpPr>
          <p:nvPr>
            <p:ph type="dt" sz="half" idx="2"/>
          </p:nvPr>
        </p:nvSpPr>
        <p:spPr>
          <a:noFill/>
          <a:ln>
            <a:noFill/>
          </a:ln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eaLnBrk="1" hangingPunct="1"/>
            <a:fld id="{BB962C8B-B14F-4D97-AF65-F5344CB8AC3E}" type="datetime1">
              <a:rPr lang="zh-CN" altLang="en-US" sz="1400" dirty="0">
                <a:solidFill>
                  <a:schemeClr val="tx2"/>
                </a:solidFill>
              </a:rPr>
            </a:fld>
            <a:endParaRPr lang="zh-CN" altLang="en-US" sz="1400" dirty="0">
              <a:solidFill>
                <a:schemeClr val="tx2"/>
              </a:solidFill>
            </a:endParaRPr>
          </a:p>
        </p:txBody>
      </p:sp>
      <p:sp>
        <p:nvSpPr>
          <p:cNvPr id="23555" name="内容占位符 3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125"/>
          </a:xfrm>
          <a:ln/>
        </p:spPr>
        <p:txBody>
          <a:bodyPr vert="horz" wrap="square" lIns="91440" tIns="45720" rIns="91440" bIns="45720" anchor="t" anchorCtr="0"/>
          <a:p>
            <a:pPr algn="ctr" eaLnBrk="1" hangingPunct="1">
              <a:buClr>
                <a:schemeClr val="accent1"/>
              </a:buClr>
              <a:buSzPct val="76000"/>
              <a:buFont typeface="Wingdings 3" pitchFamily="18" charset="2"/>
            </a:pPr>
            <a:endParaRPr lang="en-US" altLang="zh-CN" dirty="0"/>
          </a:p>
          <a:p>
            <a:pPr algn="ctr" eaLnBrk="1" hangingPunct="1">
              <a:buClr>
                <a:schemeClr val="accent1"/>
              </a:buClr>
              <a:buSzPct val="76000"/>
              <a:buFont typeface="Wingdings 3" pitchFamily="18" charset="2"/>
            </a:pPr>
            <a:endParaRPr lang="en-US" altLang="zh-CN" dirty="0"/>
          </a:p>
          <a:p>
            <a:pPr algn="ctr" eaLnBrk="1" hangingPunct="1">
              <a:buClr>
                <a:schemeClr val="accent1"/>
              </a:buClr>
              <a:buSzPct val="76000"/>
              <a:buFont typeface="Wingdings 3" pitchFamily="18" charset="2"/>
            </a:pPr>
            <a:endParaRPr lang="en-US" altLang="zh-CN" dirty="0"/>
          </a:p>
          <a:p>
            <a:pPr algn="ctr" eaLnBrk="1" hangingPunct="1">
              <a:buClr>
                <a:schemeClr val="accent1"/>
              </a:buClr>
              <a:buSzPct val="76000"/>
              <a:buFont typeface="Wingdings 3" pitchFamily="18" charset="2"/>
            </a:pPr>
            <a:endParaRPr lang="en-US" altLang="zh-CN" dirty="0"/>
          </a:p>
          <a:p>
            <a:pPr algn="ctr" eaLnBrk="1" hangingPunct="1">
              <a:buClr>
                <a:schemeClr val="accent1"/>
              </a:buClr>
              <a:buSzPct val="76000"/>
              <a:buFont typeface="Wingdings 3" pitchFamily="18" charset="2"/>
              <a:buNone/>
            </a:pPr>
            <a:r>
              <a:rPr lang="zh-CN" altLang="en-US" sz="4800" dirty="0"/>
              <a:t>二、临床表现与诊断</a:t>
            </a:r>
            <a:endParaRPr lang="zh-CN" altLang="en-US" sz="48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numCol="1" anchor="b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登革热症状</a:t>
            </a:r>
            <a:endParaRPr kumimoji="0" lang="zh-CN" altLang="en-US" sz="36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ea"/>
              <a:ea typeface="+mn-ea"/>
              <a:cs typeface="+mj-cs"/>
            </a:endParaRPr>
          </a:p>
        </p:txBody>
      </p:sp>
      <p:sp>
        <p:nvSpPr>
          <p:cNvPr id="24579" name="日期占位符 3"/>
          <p:cNvSpPr txBox="1">
            <a:spLocks noGrp="1"/>
          </p:cNvSpPr>
          <p:nvPr>
            <p:ph type="dt" sz="half" idx="2"/>
          </p:nvPr>
        </p:nvSpPr>
        <p:spPr>
          <a:noFill/>
          <a:ln>
            <a:noFill/>
          </a:ln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eaLnBrk="1" hangingPunct="1"/>
            <a:fld id="{BB962C8B-B14F-4D97-AF65-F5344CB8AC3E}" type="datetime1">
              <a:rPr lang="zh-CN" altLang="en-US" sz="1400" dirty="0">
                <a:solidFill>
                  <a:schemeClr val="tx2"/>
                </a:solidFill>
              </a:rPr>
            </a:fld>
            <a:endParaRPr lang="zh-CN" altLang="en-US" sz="1400" dirty="0">
              <a:solidFill>
                <a:schemeClr val="tx2"/>
              </a:solidFill>
            </a:endParaRPr>
          </a:p>
        </p:txBody>
      </p:sp>
      <p:pic>
        <p:nvPicPr>
          <p:cNvPr id="24580" name="Picture 2" descr="c:\users\yilan\appdata\roaming\360se6\User Data\temp\1112584130_14114328713351n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1643063"/>
            <a:ext cx="3857625" cy="3543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1" name="Picture 4" descr="c:\users\yilan\appdata\roaming\360se6\User Data\temp\f8bc12815aaa158f6e8e2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5" y="857250"/>
            <a:ext cx="4438650" cy="4762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numCol="1" anchor="b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登革热症状</a:t>
            </a:r>
            <a:endParaRPr kumimoji="0" lang="zh-CN" altLang="en-US" sz="36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ea"/>
              <a:ea typeface="+mn-ea"/>
              <a:cs typeface="+mj-cs"/>
            </a:endParaRPr>
          </a:p>
        </p:txBody>
      </p:sp>
      <p:sp>
        <p:nvSpPr>
          <p:cNvPr id="25603" name="日期占位符 3"/>
          <p:cNvSpPr txBox="1">
            <a:spLocks noGrp="1"/>
          </p:cNvSpPr>
          <p:nvPr>
            <p:ph type="dt" sz="half" idx="2"/>
          </p:nvPr>
        </p:nvSpPr>
        <p:spPr>
          <a:noFill/>
          <a:ln>
            <a:noFill/>
          </a:ln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eaLnBrk="1" hangingPunct="1"/>
            <a:fld id="{BB962C8B-B14F-4D97-AF65-F5344CB8AC3E}" type="datetime1">
              <a:rPr lang="zh-CN" altLang="en-US" sz="1400" dirty="0">
                <a:solidFill>
                  <a:schemeClr val="tx2"/>
                </a:solidFill>
              </a:rPr>
            </a:fld>
            <a:endParaRPr lang="zh-CN" altLang="en-US" sz="1400" dirty="0">
              <a:solidFill>
                <a:schemeClr val="tx2"/>
              </a:solidFill>
            </a:endParaRPr>
          </a:p>
        </p:txBody>
      </p:sp>
      <p:pic>
        <p:nvPicPr>
          <p:cNvPr id="25604" name="Picture 2" descr="c:\users\yilan\appdata\roaming\360se6\User Data\temp\2011722859449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214438"/>
            <a:ext cx="5962650" cy="3305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5" name="Picture 4" descr="c:\users\yilan\appdata\roaming\360se6\User Data\temp\a8014c086e061d95af1e7a3478f40ad162d9ca66.jpg"/>
          <p:cNvPicPr/>
          <p:nvPr/>
        </p:nvPicPr>
        <p:blipFill>
          <a:blip r:embed="rId2"/>
          <a:stretch>
            <a:fillRect/>
          </a:stretch>
        </p:blipFill>
        <p:spPr>
          <a:xfrm>
            <a:off x="6357938" y="1428750"/>
            <a:ext cx="2000250" cy="4572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500063" y="4500563"/>
            <a:ext cx="5786438" cy="1928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285750" marR="0" indent="-285750" algn="just" defTabSz="914400" fontAlgn="auto">
              <a:lnSpc>
                <a:spcPct val="170000"/>
              </a:lnSpc>
              <a:spcBef>
                <a:spcPts val="600"/>
              </a:spcBef>
              <a:spcAft>
                <a:spcPts val="0"/>
              </a:spcAft>
              <a:buClr>
                <a:schemeClr val="folHlink"/>
              </a:buClr>
              <a:buSzPct val="76000"/>
              <a:buFont typeface="Wingdings" panose="05000000000000000000" charset="0"/>
              <a:buChar char="p"/>
              <a:defRPr/>
            </a:pPr>
            <a:r>
              <a:rPr kumimoji="0" lang="zh-CN" altLang="en-US" sz="16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楷体_GB2312" pitchFamily="49" charset="-122"/>
              </a:rPr>
              <a:t>急性起病，</a:t>
            </a:r>
            <a:r>
              <a:rPr kumimoji="0" lang="en-US" sz="16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楷体_GB2312" pitchFamily="49" charset="-122"/>
              </a:rPr>
              <a:t>24</a:t>
            </a:r>
            <a:r>
              <a:rPr kumimoji="0" lang="zh-CN" altLang="en-US" sz="16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楷体_GB2312" pitchFamily="49" charset="-122"/>
              </a:rPr>
              <a:t>小时内体温可达</a:t>
            </a:r>
            <a:r>
              <a:rPr kumimoji="0" lang="en-US" sz="16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楷体_GB2312" pitchFamily="49" charset="-122"/>
              </a:rPr>
              <a:t>40℃</a:t>
            </a:r>
            <a:r>
              <a:rPr kumimoji="0" lang="zh-CN" altLang="en-US" sz="16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楷体_GB2312" pitchFamily="49" charset="-122"/>
              </a:rPr>
              <a:t>；热程</a:t>
            </a:r>
            <a:r>
              <a:rPr kumimoji="0" lang="en-US" sz="16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楷体_GB2312" pitchFamily="49" charset="-122"/>
              </a:rPr>
              <a:t>3</a:t>
            </a:r>
            <a:r>
              <a:rPr kumimoji="0" lang="zh-CN" altLang="en-US" sz="16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楷体_GB2312" pitchFamily="49" charset="-122"/>
              </a:rPr>
              <a:t>～</a:t>
            </a:r>
            <a:r>
              <a:rPr kumimoji="0" lang="en-US" sz="16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楷体_GB2312" pitchFamily="49" charset="-122"/>
              </a:rPr>
              <a:t>7</a:t>
            </a:r>
            <a:r>
              <a:rPr kumimoji="0" lang="zh-CN" altLang="en-US" sz="16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楷体_GB2312" pitchFamily="49" charset="-122"/>
              </a:rPr>
              <a:t>天；热型多不规则或双峰热；头痛，肌肉、骨骼和关节疼痛；乏力及消化道症状：恶心、呕吐，腹痛、腹泻或便秘等。多样性皮疹，面部、颈部、胸部潮红，结膜充血表浅淋巴结肿大束臂试验呈阳性，出血倾向（多于病程</a:t>
            </a:r>
            <a:r>
              <a:rPr kumimoji="0" lang="en-US" sz="16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楷体_GB2312" pitchFamily="49" charset="-122"/>
              </a:rPr>
              <a:t>5</a:t>
            </a:r>
            <a:r>
              <a:rPr kumimoji="0" lang="zh-CN" altLang="en-US" sz="16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楷体_GB2312" pitchFamily="49" charset="-122"/>
              </a:rPr>
              <a:t>～</a:t>
            </a:r>
            <a:r>
              <a:rPr kumimoji="0" lang="en-US" sz="16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楷体_GB2312" pitchFamily="49" charset="-122"/>
              </a:rPr>
              <a:t>8</a:t>
            </a:r>
            <a:r>
              <a:rPr kumimoji="0" lang="zh-CN" altLang="en-US" sz="1600" b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楷体_GB2312" pitchFamily="49" charset="-122"/>
              </a:rPr>
              <a:t>天）</a:t>
            </a:r>
            <a:endParaRPr kumimoji="0" lang="zh-CN" altLang="en-US" sz="1600" b="1" kern="1200" cap="none" spc="0" normalizeH="0" baseline="0" noProof="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marR="0" indent="-285750" algn="just" defTabSz="914400" fontAlgn="auto">
              <a:lnSpc>
                <a:spcPct val="170000"/>
              </a:lnSpc>
              <a:spcBef>
                <a:spcPts val="600"/>
              </a:spcBef>
              <a:spcAft>
                <a:spcPts val="0"/>
              </a:spcAft>
              <a:buClr>
                <a:schemeClr val="folHlink"/>
              </a:buClr>
              <a:buSzPct val="76000"/>
              <a:buFont typeface="Wingdings" panose="05000000000000000000" charset="0"/>
              <a:buChar char="p"/>
              <a:defRPr/>
            </a:pPr>
            <a:endParaRPr kumimoji="0" lang="zh-CN" altLang="en-US" sz="1600" b="1" kern="1200" cap="none" spc="0" normalizeH="0" baseline="0" noProof="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numCol="1" anchor="b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登革热临床分期</a:t>
            </a:r>
            <a:endParaRPr kumimoji="0" lang="zh-CN" altLang="en-US" sz="36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ea"/>
              <a:ea typeface="+mn-ea"/>
              <a:cs typeface="+mj-cs"/>
            </a:endParaRPr>
          </a:p>
        </p:txBody>
      </p:sp>
      <p:sp>
        <p:nvSpPr>
          <p:cNvPr id="26627" name="内容占位符 2"/>
          <p:cNvSpPr>
            <a:spLocks noGrp="1"/>
          </p:cNvSpPr>
          <p:nvPr>
            <p:ph sz="quarter" idx="1"/>
          </p:nvPr>
        </p:nvSpPr>
        <p:spPr>
          <a:xfrm>
            <a:off x="293370" y="1219200"/>
            <a:ext cx="8539480" cy="4937125"/>
          </a:xfrm>
          <a:ln/>
        </p:spPr>
        <p:txBody>
          <a:bodyPr vert="horz" wrap="square" lIns="91440" tIns="45720" rIns="91440" bIns="45720" anchor="t" anchorCtr="0"/>
          <a:p>
            <a:pPr marL="0" indent="0" algn="just" latinLnBrk="0">
              <a:lnSpc>
                <a:spcPct val="150000"/>
              </a:lnSpc>
              <a:buClr>
                <a:schemeClr val="accent1"/>
              </a:buClr>
              <a:buSzPct val="76000"/>
              <a:buFont typeface="Wingdings 3" pitchFamily="18" charset="2"/>
              <a:buNone/>
            </a:pP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（一）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急性发热期</a:t>
            </a:r>
            <a:endParaRPr lang="zh-CN" altLang="en-US" sz="2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 latinLnBrk="0">
              <a:lnSpc>
                <a:spcPct val="150000"/>
              </a:lnSpc>
              <a:buClr>
                <a:schemeClr val="accent1"/>
              </a:buClr>
              <a:buSzPct val="76000"/>
              <a:buFont typeface="Wingdings" panose="05000000000000000000" charset="0"/>
              <a:buChar char="p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患者通常急性起病，首发症状为发热，可伴畏寒，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24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小时内体温可达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40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℃。部分病例发热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3-5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天后体温降至正常，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1-3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天后再度上升，称为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双峰热型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。发热时可伴头痛，全身肌肉、骨骼和关节疼痛，明显乏力，并可出现恶心，呕吐，腹痛，腹泻等胃肠道症状。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 latinLnBrk="0">
              <a:lnSpc>
                <a:spcPct val="150000"/>
              </a:lnSpc>
              <a:buClr>
                <a:schemeClr val="accent1"/>
              </a:buClr>
              <a:buSzPct val="76000"/>
              <a:buFont typeface="Wingdings" panose="05000000000000000000" charset="0"/>
              <a:buChar char="p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急性发热期一般持续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～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天。于病程第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～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天在颜面四肢出现充血性皮疹或点状出血疹。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典型皮疹为见于四肢的针尖样出血点及“皮岛”样表现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等。可出现不同程度的出血现象，如皮下出血、注射部位瘀点瘀斑、牙龈出血、鼻衄及束臂试验阳性等。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algn="just" latinLnBrk="0">
              <a:lnSpc>
                <a:spcPct val="150000"/>
              </a:lnSpc>
              <a:buClr>
                <a:schemeClr val="accent1"/>
              </a:buClr>
              <a:buSzPct val="76000"/>
              <a:buFont typeface="Wingdings 3" pitchFamily="18" charset="2"/>
              <a:buNone/>
            </a:pPr>
            <a:endParaRPr lang="zh-CN" altLang="en-US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6628" name="日期占位符 3"/>
          <p:cNvSpPr txBox="1">
            <a:spLocks noGrp="1"/>
          </p:cNvSpPr>
          <p:nvPr>
            <p:ph type="dt" sz="half" idx="2"/>
          </p:nvPr>
        </p:nvSpPr>
        <p:spPr>
          <a:noFill/>
          <a:ln>
            <a:noFill/>
          </a:ln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eaLnBrk="1" hangingPunct="1"/>
            <a:fld id="{BB962C8B-B14F-4D97-AF65-F5344CB8AC3E}" type="datetime1">
              <a:rPr lang="zh-CN" altLang="en-US" sz="1400" dirty="0">
                <a:solidFill>
                  <a:schemeClr val="tx2"/>
                </a:solidFill>
              </a:rPr>
            </a:fld>
            <a:endParaRPr lang="zh-CN" altLang="en-US" sz="1400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numCol="1" anchor="b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登革热临床分期</a:t>
            </a:r>
            <a:endParaRPr kumimoji="0" lang="zh-CN" altLang="en-US" sz="36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ea"/>
              <a:ea typeface="+mn-ea"/>
              <a:cs typeface="+mj-cs"/>
            </a:endParaRPr>
          </a:p>
        </p:txBody>
      </p:sp>
      <p:sp>
        <p:nvSpPr>
          <p:cNvPr id="27651" name="内容占位符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125"/>
          </a:xfrm>
          <a:ln/>
        </p:spPr>
        <p:txBody>
          <a:bodyPr vert="horz" wrap="square" lIns="91440" tIns="45720" rIns="91440" bIns="45720" anchor="t" anchorCtr="0"/>
          <a:p>
            <a:pPr marL="0" indent="0">
              <a:buClr>
                <a:schemeClr val="accent1"/>
              </a:buClr>
              <a:buSzPct val="76000"/>
              <a:buFont typeface="Wingdings 3" pitchFamily="18" charset="2"/>
              <a:buNone/>
            </a:pPr>
            <a:r>
              <a:rPr lang="zh-CN" altLang="en-US" sz="2400" b="1" dirty="0">
                <a:latin typeface="华文新魏" pitchFamily="2" charset="-122"/>
              </a:rPr>
              <a:t>（二）</a:t>
            </a:r>
            <a:r>
              <a:rPr lang="zh-CN" altLang="en-US" sz="2400" b="1" dirty="0">
                <a:solidFill>
                  <a:srgbClr val="FF0000"/>
                </a:solidFill>
                <a:latin typeface="华文新魏" pitchFamily="2" charset="-122"/>
              </a:rPr>
              <a:t>极期</a:t>
            </a:r>
            <a:endParaRPr lang="zh-CN" altLang="en-US" sz="2400" b="1" dirty="0">
              <a:solidFill>
                <a:srgbClr val="FF0000"/>
              </a:solidFill>
              <a:latin typeface="华文新魏" pitchFamily="2" charset="-122"/>
            </a:endParaRPr>
          </a:p>
          <a:p>
            <a:pPr latinLnBrk="0">
              <a:lnSpc>
                <a:spcPct val="150000"/>
              </a:lnSpc>
              <a:buClr>
                <a:schemeClr val="accent1"/>
              </a:buClr>
              <a:buSzPct val="76000"/>
              <a:buFont typeface="Wingdings" panose="05000000000000000000" charset="0"/>
              <a:buChar char="p"/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部分患者高热持续不缓解，或退热后病情加重，可因毛细血管通透性增加导致明显的血浆渗漏。严重者可发生休克及其他重要脏器损伤等。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atinLnBrk="0">
              <a:lnSpc>
                <a:spcPct val="150000"/>
              </a:lnSpc>
              <a:buClr>
                <a:schemeClr val="accent1"/>
              </a:buClr>
              <a:buSzPct val="76000"/>
              <a:buFont typeface="Wingdings" panose="05000000000000000000" charset="0"/>
              <a:buChar char="p"/>
            </a:pPr>
            <a:r>
              <a:rPr lang="zh-CN" altLang="en-US" sz="1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极期通常出现在病程的第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～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天。出现腹部剧痛、持续呕吐等重症预警指征往往提示极期的开始。</a:t>
            </a:r>
            <a:endParaRPr lang="zh-CN" altLang="en-US" sz="1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atinLnBrk="0">
              <a:lnSpc>
                <a:spcPct val="150000"/>
              </a:lnSpc>
              <a:buClr>
                <a:schemeClr val="accent1"/>
              </a:buClr>
              <a:buSzPct val="76000"/>
              <a:buFont typeface="Wingdings" panose="05000000000000000000" charset="0"/>
              <a:buChar char="p"/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如果血浆渗漏造成血浆容量严重缺乏，患者可发生休克。长时间休克患者可发生代谢性酸中毒、多器官功能障碍和弥散性血管内凝血。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atinLnBrk="0">
              <a:lnSpc>
                <a:spcPct val="150000"/>
              </a:lnSpc>
              <a:buClr>
                <a:schemeClr val="accent1"/>
              </a:buClr>
              <a:buSzPct val="76000"/>
              <a:buFont typeface="Wingdings" panose="05000000000000000000" charset="0"/>
              <a:buChar char="p"/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少数患者没有明显的血浆渗漏表现，但仍可出现严重出血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如皮下血肿、消化道出血、阴道出血、颅内出血、咯血、肉眼血尿等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。部分病例可出现胸闷、心悸、头晕、端坐呼吸，气促、呼吸困难，头痛、呕吐、嗜睡、烦躁、谵妄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atinLnBrk="0">
              <a:lnSpc>
                <a:spcPct val="150000"/>
              </a:lnSpc>
              <a:buClr>
                <a:schemeClr val="accent1"/>
              </a:buClr>
              <a:buSzPct val="76000"/>
              <a:buFont typeface="Wingdings" panose="05000000000000000000" charset="0"/>
              <a:buChar char="p"/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抽搐、昏迷、行为异常、颈强直，腰痛、少尿或无尿，黄疸等严重脏器损害的表现。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buClr>
                <a:schemeClr val="accent1"/>
              </a:buClr>
              <a:buSzPct val="76000"/>
              <a:buFont typeface="Wingdings 3" pitchFamily="18" charset="2"/>
            </a:pP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7652" name="日期占位符 3"/>
          <p:cNvSpPr txBox="1">
            <a:spLocks noGrp="1"/>
          </p:cNvSpPr>
          <p:nvPr>
            <p:ph type="dt" sz="half" idx="2"/>
          </p:nvPr>
        </p:nvSpPr>
        <p:spPr>
          <a:noFill/>
          <a:ln>
            <a:noFill/>
          </a:ln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eaLnBrk="1" hangingPunct="1"/>
            <a:fld id="{BB962C8B-B14F-4D97-AF65-F5344CB8AC3E}" type="datetime1">
              <a:rPr lang="zh-CN" altLang="en-US" sz="1400" dirty="0">
                <a:solidFill>
                  <a:schemeClr val="tx2"/>
                </a:solidFill>
              </a:rPr>
            </a:fld>
            <a:endParaRPr lang="zh-CN" altLang="en-US" sz="1400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numCol="1" anchor="b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登革热临床分期</a:t>
            </a:r>
            <a:endParaRPr kumimoji="0" lang="zh-CN" altLang="en-US" sz="36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ea"/>
              <a:ea typeface="+mn-ea"/>
              <a:cs typeface="+mj-cs"/>
            </a:endParaRPr>
          </a:p>
        </p:txBody>
      </p:sp>
      <p:sp>
        <p:nvSpPr>
          <p:cNvPr id="28675" name="内容占位符 2"/>
          <p:cNvSpPr>
            <a:spLocks noGrp="1"/>
          </p:cNvSpPr>
          <p:nvPr>
            <p:ph sz="quarter" idx="1"/>
          </p:nvPr>
        </p:nvSpPr>
        <p:spPr>
          <a:xfrm>
            <a:off x="395288" y="1341438"/>
            <a:ext cx="8229600" cy="4441825"/>
          </a:xfrm>
          <a:ln/>
        </p:spPr>
        <p:txBody>
          <a:bodyPr vert="horz" wrap="square" lIns="91440" tIns="45720" rIns="91440" bIns="45720" anchor="t" anchorCtr="0"/>
          <a:p>
            <a:pPr marL="0" indent="0">
              <a:buClr>
                <a:schemeClr val="accent1"/>
              </a:buClr>
              <a:buSzPct val="76000"/>
              <a:buFont typeface="Wingdings 3" pitchFamily="18" charset="2"/>
              <a:buNone/>
            </a:pPr>
            <a:r>
              <a:rPr lang="zh-CN" altLang="en-US" sz="3200" b="1" dirty="0">
                <a:latin typeface="华文新魏" pitchFamily="2" charset="-122"/>
              </a:rPr>
              <a:t>（三）</a:t>
            </a:r>
            <a:r>
              <a:rPr lang="zh-CN" altLang="en-US" sz="3200" b="1" dirty="0">
                <a:solidFill>
                  <a:srgbClr val="FF0000"/>
                </a:solidFill>
                <a:latin typeface="华文新魏" pitchFamily="2" charset="-122"/>
              </a:rPr>
              <a:t>恢复期</a:t>
            </a:r>
            <a:endParaRPr lang="zh-CN" altLang="en-US" sz="3200" b="1" dirty="0">
              <a:solidFill>
                <a:srgbClr val="FF0000"/>
              </a:solidFill>
              <a:latin typeface="华文新魏" pitchFamily="2" charset="-122"/>
            </a:endParaRPr>
          </a:p>
          <a:p>
            <a:pPr algn="just">
              <a:lnSpc>
                <a:spcPct val="150000"/>
              </a:lnSpc>
              <a:buClr>
                <a:schemeClr val="accent1"/>
              </a:buClr>
              <a:buSzPct val="76000"/>
              <a:buFont typeface="Wingdings" panose="05000000000000000000" charset="0"/>
              <a:buChar char="p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极期后的2～3天，患者病情好转，胃肠道症状减轻，进入恢复期。部分患者可见针尖样出血点，下肢多见，可有皮肤瘙痒。白细胞计数开始上升，血小板计数逐渐恢复。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  <a:buClr>
                <a:schemeClr val="accent1"/>
              </a:buClr>
              <a:buSzPct val="76000"/>
              <a:buFont typeface="Wingdings" panose="05000000000000000000" charset="0"/>
              <a:buChar char="p"/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多数患者表现为普通登革热，仅有发热期和恢复期。少数患者发展为重症登革热。</a:t>
            </a:r>
            <a:endParaRPr lang="zh-CN" altLang="en-US" sz="20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>
              <a:buClr>
                <a:schemeClr val="accent1"/>
              </a:buClr>
              <a:buSzPct val="76000"/>
              <a:buFont typeface="Wingdings 3" pitchFamily="18" charset="2"/>
              <a:buNone/>
            </a:pPr>
            <a:endParaRPr lang="zh-CN" altLang="en-US" sz="20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8676" name="日期占位符 3"/>
          <p:cNvSpPr txBox="1">
            <a:spLocks noGrp="1"/>
          </p:cNvSpPr>
          <p:nvPr>
            <p:ph type="dt" sz="half" idx="2"/>
          </p:nvPr>
        </p:nvSpPr>
        <p:spPr>
          <a:noFill/>
          <a:ln>
            <a:noFill/>
          </a:ln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eaLnBrk="1" hangingPunct="1"/>
            <a:fld id="{BB962C8B-B14F-4D97-AF65-F5344CB8AC3E}" type="datetime1">
              <a:rPr lang="zh-CN" altLang="en-US" sz="1400" dirty="0">
                <a:solidFill>
                  <a:schemeClr val="tx2"/>
                </a:solidFill>
              </a:rPr>
            </a:fld>
            <a:endParaRPr lang="zh-CN" altLang="en-US" sz="1400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Rectangle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ln/>
        </p:spPr>
        <p:txBody>
          <a:bodyPr vert="horz" wrap="square" lIns="91440" tIns="45720" rIns="91440" bIns="45720" anchor="b" anchorCtr="0"/>
          <a:p>
            <a:pPr eaLnBrk="1" hangingPunct="1"/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重症登革热高危人群</a:t>
            </a:r>
            <a:endParaRPr lang="zh-CN" altLang="en-US" sz="3600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9699" name="Rectangle 3"/>
          <p:cNvSpPr>
            <a:spLocks noGrp="1"/>
          </p:cNvSpPr>
          <p:nvPr>
            <p:ph type="body" idx="4294967295"/>
          </p:nvPr>
        </p:nvSpPr>
        <p:spPr>
          <a:xfrm>
            <a:off x="457200" y="1600200"/>
            <a:ext cx="8229600" cy="4525963"/>
          </a:xfrm>
          <a:ln/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楷体_GB2312" pitchFamily="49" charset="-122"/>
              </a:rPr>
              <a:t>二次感染患者 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楷体_GB2312" pitchFamily="49" charset="-122"/>
            </a:endParaRPr>
          </a:p>
          <a:p>
            <a:pPr eaLnBrk="1" hangingPunct="1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楷体_GB2312" pitchFamily="49" charset="-122"/>
              </a:rPr>
              <a:t>伴有基础疾病者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楷体_GB2312" pitchFamily="49" charset="-122"/>
            </a:endParaRPr>
          </a:p>
          <a:p>
            <a:pPr eaLnBrk="1" hangingPunct="1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楷体_GB2312" pitchFamily="49" charset="-122"/>
              </a:rPr>
              <a:t>儿童以及</a:t>
            </a:r>
            <a:r>
              <a:rPr lang="en-US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楷体_GB2312" pitchFamily="49" charset="-122"/>
              </a:rPr>
              <a:t> 65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楷体_GB2312" pitchFamily="49" charset="-122"/>
              </a:rPr>
              <a:t>岁以上的老人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楷体_GB2312" pitchFamily="49" charset="-122"/>
            </a:endParaRPr>
          </a:p>
          <a:p>
            <a:pPr eaLnBrk="1" hangingPunct="1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楷体_GB2312" pitchFamily="49" charset="-122"/>
              </a:rPr>
              <a:t>营养不良者 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楷体_GB2312" pitchFamily="49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numCol="1" anchor="b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dirty="0">
                <a:solidFill>
                  <a:schemeClr val="tx2"/>
                </a:solidFill>
                <a:latin typeface="华文新魏" pitchFamily="2" charset="-122"/>
                <a:ea typeface="华文新魏" pitchFamily="2" charset="-122"/>
                <a:cs typeface="+mj-cs"/>
              </a:rPr>
              <a:t>重症登革热患者临床表现</a:t>
            </a:r>
            <a:endParaRPr kumimoji="0" lang="zh-CN" altLang="en-US" sz="3600" b="1" i="0" u="none" strike="noStrike" kern="1200" cap="none" spc="0" normalizeH="0" baseline="0" dirty="0">
              <a:solidFill>
                <a:schemeClr val="tx2"/>
              </a:solidFill>
              <a:latin typeface="华文新魏" pitchFamily="2" charset="-122"/>
              <a:ea typeface="华文新魏" pitchFamily="2" charset="-122"/>
              <a:cs typeface="+mj-cs"/>
            </a:endParaRPr>
          </a:p>
        </p:txBody>
      </p:sp>
      <p:sp>
        <p:nvSpPr>
          <p:cNvPr id="30723" name="内容占位符 2"/>
          <p:cNvSpPr>
            <a:spLocks noGrp="1"/>
          </p:cNvSpPr>
          <p:nvPr>
            <p:ph sz="quarter" idx="1"/>
          </p:nvPr>
        </p:nvSpPr>
        <p:spPr>
          <a:xfrm>
            <a:off x="1475740" y="1268730"/>
            <a:ext cx="3913505" cy="4937125"/>
          </a:xfrm>
          <a:ln/>
        </p:spPr>
        <p:txBody>
          <a:bodyPr vert="horz" wrap="square" lIns="91440" tIns="45720" rIns="91440" bIns="45720" anchor="t" anchorCtr="0"/>
          <a:p>
            <a:pPr latinLnBrk="0">
              <a:lnSpc>
                <a:spcPct val="150000"/>
              </a:lnSpc>
              <a:buClr>
                <a:schemeClr val="accent1"/>
              </a:buClr>
              <a:buSzPct val="76000"/>
              <a:buFont typeface="Wingdings" panose="05000000000000000000" charset="0"/>
              <a:buChar char="Ø"/>
            </a:pPr>
            <a:r>
              <a:rPr lang="en-US" altLang="zh-CN" sz="2000" b="1" dirty="0">
                <a:latin typeface="华文新魏" pitchFamily="2" charset="-122"/>
              </a:rPr>
              <a:t>1.</a:t>
            </a:r>
            <a:r>
              <a:rPr lang="zh-CN" altLang="en-US" sz="2000" b="1" dirty="0">
                <a:latin typeface="华文新魏" pitchFamily="2" charset="-122"/>
              </a:rPr>
              <a:t>退热后病情恶化；</a:t>
            </a:r>
            <a:endParaRPr lang="zh-CN" altLang="en-US" sz="2000" b="1" dirty="0">
              <a:latin typeface="华文新魏" pitchFamily="2" charset="-122"/>
            </a:endParaRPr>
          </a:p>
          <a:p>
            <a:pPr latinLnBrk="0">
              <a:lnSpc>
                <a:spcPct val="150000"/>
              </a:lnSpc>
              <a:buClr>
                <a:schemeClr val="accent1"/>
              </a:buClr>
              <a:buSzPct val="76000"/>
              <a:buFont typeface="Wingdings" panose="05000000000000000000" charset="0"/>
              <a:buChar char="Ø"/>
            </a:pPr>
            <a:r>
              <a:rPr lang="en-US" altLang="zh-CN" sz="2000" b="1" dirty="0">
                <a:latin typeface="华文新魏" pitchFamily="2" charset="-122"/>
              </a:rPr>
              <a:t>2.</a:t>
            </a:r>
            <a:r>
              <a:rPr lang="zh-CN" altLang="en-US" sz="2000" b="1" dirty="0">
                <a:latin typeface="华文新魏" pitchFamily="2" charset="-122"/>
              </a:rPr>
              <a:t>腹部剧痛；</a:t>
            </a:r>
            <a:endParaRPr lang="zh-CN" altLang="en-US" sz="2000" b="1" dirty="0">
              <a:latin typeface="华文新魏" pitchFamily="2" charset="-122"/>
            </a:endParaRPr>
          </a:p>
          <a:p>
            <a:pPr latinLnBrk="0">
              <a:lnSpc>
                <a:spcPct val="150000"/>
              </a:lnSpc>
              <a:buClr>
                <a:schemeClr val="accent1"/>
              </a:buClr>
              <a:buSzPct val="76000"/>
              <a:buFont typeface="Wingdings" panose="05000000000000000000" charset="0"/>
              <a:buChar char="Ø"/>
            </a:pPr>
            <a:r>
              <a:rPr lang="en-US" altLang="zh-CN" sz="2000" b="1" dirty="0">
                <a:latin typeface="华文新魏" pitchFamily="2" charset="-122"/>
              </a:rPr>
              <a:t>3.</a:t>
            </a:r>
            <a:r>
              <a:rPr lang="zh-CN" altLang="en-US" sz="2000" b="1" dirty="0">
                <a:latin typeface="华文新魏" pitchFamily="2" charset="-122"/>
              </a:rPr>
              <a:t>持续呕吐；</a:t>
            </a:r>
            <a:endParaRPr lang="zh-CN" altLang="en-US" sz="2000" b="1" dirty="0">
              <a:latin typeface="华文新魏" pitchFamily="2" charset="-122"/>
            </a:endParaRPr>
          </a:p>
          <a:p>
            <a:pPr latinLnBrk="0">
              <a:lnSpc>
                <a:spcPct val="150000"/>
              </a:lnSpc>
              <a:buClr>
                <a:schemeClr val="accent1"/>
              </a:buClr>
              <a:buSzPct val="76000"/>
              <a:buFont typeface="Wingdings" panose="05000000000000000000" charset="0"/>
              <a:buChar char="Ø"/>
            </a:pPr>
            <a:r>
              <a:rPr lang="en-US" altLang="zh-CN" sz="2000" b="1" dirty="0">
                <a:latin typeface="华文新魏" pitchFamily="2" charset="-122"/>
              </a:rPr>
              <a:t>4.</a:t>
            </a:r>
            <a:r>
              <a:rPr lang="zh-CN" altLang="en-US" sz="2000" b="1" dirty="0">
                <a:latin typeface="华文新魏" pitchFamily="2" charset="-122"/>
              </a:rPr>
              <a:t>胸闷、心悸；</a:t>
            </a:r>
            <a:endParaRPr lang="zh-CN" altLang="en-US" sz="2000" b="1" dirty="0">
              <a:latin typeface="华文新魏" pitchFamily="2" charset="-122"/>
            </a:endParaRPr>
          </a:p>
          <a:p>
            <a:pPr latinLnBrk="0">
              <a:lnSpc>
                <a:spcPct val="150000"/>
              </a:lnSpc>
              <a:buClr>
                <a:schemeClr val="accent1"/>
              </a:buClr>
              <a:buSzPct val="76000"/>
              <a:buFont typeface="Wingdings" panose="05000000000000000000" charset="0"/>
              <a:buChar char="Ø"/>
            </a:pPr>
            <a:r>
              <a:rPr lang="en-US" altLang="zh-CN" sz="2000" b="1" dirty="0">
                <a:latin typeface="华文新魏" pitchFamily="2" charset="-122"/>
              </a:rPr>
              <a:t>5.</a:t>
            </a:r>
            <a:r>
              <a:rPr lang="zh-CN" altLang="en-US" sz="2000" b="1" dirty="0">
                <a:latin typeface="华文新魏" pitchFamily="2" charset="-122"/>
              </a:rPr>
              <a:t>嗜睡，烦躁；</a:t>
            </a:r>
            <a:endParaRPr lang="zh-CN" altLang="en-US" sz="2000" b="1" dirty="0">
              <a:latin typeface="华文新魏" pitchFamily="2" charset="-122"/>
            </a:endParaRPr>
          </a:p>
          <a:p>
            <a:pPr latinLnBrk="0">
              <a:lnSpc>
                <a:spcPct val="150000"/>
              </a:lnSpc>
              <a:buClr>
                <a:schemeClr val="accent1"/>
              </a:buClr>
              <a:buSzPct val="76000"/>
              <a:buFont typeface="Wingdings" panose="05000000000000000000" charset="0"/>
              <a:buChar char="Ø"/>
            </a:pPr>
            <a:r>
              <a:rPr lang="en-US" altLang="zh-CN" sz="2000" b="1" dirty="0">
                <a:latin typeface="华文新魏" pitchFamily="2" charset="-122"/>
              </a:rPr>
              <a:t>6.</a:t>
            </a:r>
            <a:r>
              <a:rPr lang="zh-CN" altLang="en-US" sz="2000" b="1" dirty="0">
                <a:latin typeface="华文新魏" pitchFamily="2" charset="-122"/>
              </a:rPr>
              <a:t>明显出血倾向；</a:t>
            </a:r>
            <a:endParaRPr lang="zh-CN" altLang="en-US" sz="2000" b="1" dirty="0">
              <a:latin typeface="华文新魏" pitchFamily="2" charset="-122"/>
            </a:endParaRPr>
          </a:p>
          <a:p>
            <a:pPr latinLnBrk="0">
              <a:lnSpc>
                <a:spcPct val="150000"/>
              </a:lnSpc>
              <a:buClr>
                <a:schemeClr val="accent1"/>
              </a:buClr>
              <a:buSzPct val="76000"/>
              <a:buFont typeface="Wingdings" panose="05000000000000000000" charset="0"/>
              <a:buChar char="Ø"/>
            </a:pPr>
            <a:r>
              <a:rPr lang="en-US" altLang="zh-CN" sz="2000" b="1" dirty="0">
                <a:latin typeface="华文新魏" pitchFamily="2" charset="-122"/>
              </a:rPr>
              <a:t>7.</a:t>
            </a:r>
            <a:r>
              <a:rPr lang="zh-CN" altLang="en-US" sz="2000" b="1" dirty="0">
                <a:latin typeface="华文新魏" pitchFamily="2" charset="-122"/>
              </a:rPr>
              <a:t>血浆渗漏征；</a:t>
            </a:r>
            <a:endParaRPr lang="zh-CN" altLang="en-US" sz="2000" b="1" dirty="0">
              <a:latin typeface="华文新魏" pitchFamily="2" charset="-122"/>
            </a:endParaRPr>
          </a:p>
          <a:p>
            <a:pPr latinLnBrk="0">
              <a:lnSpc>
                <a:spcPct val="150000"/>
              </a:lnSpc>
              <a:buClr>
                <a:schemeClr val="accent1"/>
              </a:buClr>
              <a:buSzPct val="76000"/>
              <a:buFont typeface="Wingdings" panose="05000000000000000000" charset="0"/>
              <a:buChar char="Ø"/>
            </a:pPr>
            <a:r>
              <a:rPr lang="en-US" altLang="zh-CN" sz="2000" b="1" dirty="0">
                <a:latin typeface="华文新魏" pitchFamily="2" charset="-122"/>
              </a:rPr>
              <a:t>8.</a:t>
            </a:r>
            <a:r>
              <a:rPr lang="zh-CN" altLang="en-US" sz="2000" b="1" dirty="0">
                <a:latin typeface="华文新魏" pitchFamily="2" charset="-122"/>
              </a:rPr>
              <a:t>肝肿大</a:t>
            </a:r>
            <a:r>
              <a:rPr lang="en-US" altLang="zh-CN" sz="2000" b="1" dirty="0">
                <a:latin typeface="华文新魏" pitchFamily="2" charset="-122"/>
              </a:rPr>
              <a:t>&gt; 2 cm</a:t>
            </a:r>
            <a:r>
              <a:rPr lang="zh-CN" altLang="en-US" sz="2000" b="1" dirty="0">
                <a:latin typeface="华文新魏" pitchFamily="2" charset="-122"/>
              </a:rPr>
              <a:t>；</a:t>
            </a:r>
            <a:endParaRPr lang="zh-CN" altLang="en-US" sz="2000" b="1" dirty="0">
              <a:latin typeface="华文新魏" pitchFamily="2" charset="-122"/>
            </a:endParaRPr>
          </a:p>
          <a:p>
            <a:pPr latinLnBrk="0">
              <a:lnSpc>
                <a:spcPct val="150000"/>
              </a:lnSpc>
              <a:buClr>
                <a:schemeClr val="accent1"/>
              </a:buClr>
              <a:buSzPct val="76000"/>
              <a:buFont typeface="Wingdings" panose="05000000000000000000" charset="0"/>
              <a:buChar char="Ø"/>
            </a:pPr>
            <a:r>
              <a:rPr lang="en-US" altLang="zh-CN" sz="2000" b="1" dirty="0">
                <a:latin typeface="华文新魏" pitchFamily="2" charset="-122"/>
              </a:rPr>
              <a:t>9.</a:t>
            </a:r>
            <a:r>
              <a:rPr lang="zh-CN" altLang="en-US" sz="2000" b="1" dirty="0">
                <a:latin typeface="华文新魏" pitchFamily="2" charset="-122"/>
              </a:rPr>
              <a:t>少尿</a:t>
            </a:r>
            <a:endParaRPr lang="zh-CN" altLang="en-US" sz="2000" b="1" dirty="0">
              <a:latin typeface="华文新魏" pitchFamily="2" charset="-122"/>
            </a:endParaRPr>
          </a:p>
        </p:txBody>
      </p:sp>
      <p:sp>
        <p:nvSpPr>
          <p:cNvPr id="30724" name="日期占位符 3"/>
          <p:cNvSpPr txBox="1">
            <a:spLocks noGrp="1"/>
          </p:cNvSpPr>
          <p:nvPr>
            <p:ph type="dt" sz="half" idx="2"/>
          </p:nvPr>
        </p:nvSpPr>
        <p:spPr>
          <a:noFill/>
          <a:ln>
            <a:noFill/>
          </a:ln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eaLnBrk="1" hangingPunct="1"/>
            <a:fld id="{BB962C8B-B14F-4D97-AF65-F5344CB8AC3E}" type="datetime1">
              <a:rPr lang="zh-CN" altLang="en-US" sz="1400" dirty="0">
                <a:solidFill>
                  <a:schemeClr val="tx2"/>
                </a:solidFill>
              </a:rPr>
            </a:fld>
            <a:endParaRPr lang="zh-CN" altLang="en-US" sz="1400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990600"/>
          </a:xfrm>
        </p:spPr>
        <p:txBody>
          <a:bodyPr vert="horz" wrap="square" lIns="91440" tIns="45720" rIns="91440" bIns="45720" numCol="1" anchor="b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登革热早期诊断指标</a:t>
            </a:r>
            <a:endParaRPr kumimoji="0" lang="zh-CN" altLang="en-US" sz="36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j-cs"/>
            </a:endParaRPr>
          </a:p>
        </p:txBody>
      </p:sp>
      <p:sp>
        <p:nvSpPr>
          <p:cNvPr id="31747" name="Rectangle 3"/>
          <p:cNvSpPr>
            <a:spLocks noGrp="1"/>
          </p:cNvSpPr>
          <p:nvPr>
            <p:ph type="body" idx="4294967295"/>
          </p:nvPr>
        </p:nvSpPr>
        <p:spPr>
          <a:xfrm>
            <a:off x="468313" y="1268413"/>
            <a:ext cx="7772400" cy="4968875"/>
          </a:xfrm>
          <a:ln/>
        </p:spPr>
        <p:txBody>
          <a:bodyPr vert="horz" wrap="square" lIns="91440" tIns="45720" rIns="91440" bIns="45720" anchor="t" anchorCtr="0"/>
          <a:p>
            <a:pPr algn="just" eaLnBrk="1" hangingPunct="1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楷体_GB2312" pitchFamily="49" charset="-122"/>
              </a:rPr>
              <a:t>近两周疫区旅游史、急起发热、头痛等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楷体_GB2312" pitchFamily="49" charset="-122"/>
            </a:endParaRPr>
          </a:p>
          <a:p>
            <a:pPr algn="just" eaLnBrk="1" hangingPunct="1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楷体_GB2312" pitchFamily="49" charset="-122"/>
              </a:rPr>
              <a:t>束臂试验阳性及皮疹等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楷体_GB2312" pitchFamily="49" charset="-122"/>
            </a:endParaRPr>
          </a:p>
          <a:p>
            <a:pPr algn="just" eaLnBrk="1" hangingPunct="1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楷体_GB2312" pitchFamily="49" charset="-122"/>
              </a:rPr>
              <a:t>白细胞发病早期显著减少，中性粒细胞和单核细胞绝对计数低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楷体_GB2312" pitchFamily="49" charset="-122"/>
            </a:endParaRPr>
          </a:p>
          <a:p>
            <a:pPr algn="just" eaLnBrk="1" hangingPunct="1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en-US" alt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楷体_GB2312" pitchFamily="49" charset="-122"/>
              </a:rPr>
              <a:t>AST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楷体_GB2312" pitchFamily="49" charset="-122"/>
              </a:rPr>
              <a:t>及</a:t>
            </a:r>
            <a:r>
              <a:rPr lang="en-US" alt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楷体_GB2312" pitchFamily="49" charset="-122"/>
              </a:rPr>
              <a:t>ALT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楷体_GB2312" pitchFamily="49" charset="-122"/>
              </a:rPr>
              <a:t>水平升高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楷体_GB2312" pitchFamily="49" charset="-122"/>
            </a:endParaRPr>
          </a:p>
          <a:p>
            <a:pPr algn="just" eaLnBrk="1" hangingPunct="1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楷体_GB2312" pitchFamily="49" charset="-122"/>
              </a:rPr>
              <a:t>血小板下降，</a:t>
            </a:r>
            <a:r>
              <a:rPr lang="en-US" alt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楷体_GB2312" pitchFamily="49" charset="-122"/>
              </a:rPr>
              <a:t>1/2-3/4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楷体_GB2312" pitchFamily="49" charset="-122"/>
              </a:rPr>
              <a:t>病例减少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楷体_GB2312" pitchFamily="49" charset="-122"/>
            </a:endParaRPr>
          </a:p>
          <a:p>
            <a:pPr eaLnBrk="1" hangingPunct="1"/>
            <a:endParaRPr lang="zh-CN" altLang="en-US" b="1" dirty="0"/>
          </a:p>
          <a:p>
            <a:pPr eaLnBrk="1" hangingPunct="1"/>
            <a:endParaRPr lang="zh-CN" altLang="en-US" b="1" dirty="0"/>
          </a:p>
          <a:p>
            <a:pPr eaLnBrk="1" hangingPunct="1"/>
            <a:endParaRPr lang="zh-CN" altLang="en-US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b="1">
                <a:sym typeface="+mn-ea"/>
              </a:rPr>
              <a:t>登革热疫情形势</a:t>
            </a:r>
            <a:endParaRPr lang="zh-CN" altLang="en-US" b="1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p>
            <a:pPr algn="just" latinLnBrk="0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下图显示我国过去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13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年来输入病例分布情况：除西藏自治区外，全国所有省份均曾报告过输入病例。其中经济发达地区和边境口岸地区、对外贸易往来频繁地区更加显著。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indent="0" algn="just">
              <a:buFont typeface="Wingdings" panose="05000000000000000000" charset="0"/>
              <a:buChar char="p"/>
            </a:pP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37E3DADE-88AB-4F18-BF8D-725F10B92DEE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77827" name="图片 5"/>
          <p:cNvPicPr>
            <a:picLocks noChangeAspect="1"/>
          </p:cNvPicPr>
          <p:nvPr/>
        </p:nvPicPr>
        <p:blipFill>
          <a:blip r:embed="rId1"/>
          <a:srcRect l="19289" t="4045" r="24802" b="5746"/>
          <a:stretch>
            <a:fillRect/>
          </a:stretch>
        </p:blipFill>
        <p:spPr>
          <a:xfrm>
            <a:off x="4715510" y="2348865"/>
            <a:ext cx="4347210" cy="32461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395605" y="2636520"/>
            <a:ext cx="426593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 algn="just">
              <a:lnSpc>
                <a:spcPct val="150000"/>
              </a:lnSpc>
              <a:buFont typeface="Wingdings" panose="05000000000000000000" charset="0"/>
              <a:buChar char="u"/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我国登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革热疫情输入集中于东南亚和南亚国家，但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近年来拉丁美洲、太平洋岛国、非洲也有所增加。2017年，我国输入病例较既往5年显著增加，仅缅甸1地，2017年输入病例达700例，超过既往5年总和，越南、印度、斯里兰卡病例也显著增加，提示我国输入压力显著上升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indent="0" algn="just">
              <a:buFont typeface="Wingdings" panose="05000000000000000000" charset="0"/>
              <a:buChar char="p"/>
            </a:pPr>
            <a:endParaRPr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292090" y="6021070"/>
            <a:ext cx="291528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/>
              <a:t>数据来源：浙江省疾病预防控制中心</a:t>
            </a:r>
            <a:endParaRPr lang="zh-CN" altLang="en-US" sz="120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990600"/>
          </a:xfrm>
        </p:spPr>
        <p:txBody>
          <a:bodyPr vert="horz" wrap="square" lIns="91440" tIns="45720" rIns="91440" bIns="45720" numCol="1" anchor="b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dirty="0">
                <a:solidFill>
                  <a:schemeClr val="tx2"/>
                </a:solidFill>
                <a:latin typeface="华文新魏" pitchFamily="2" charset="-122"/>
                <a:ea typeface="华文新魏" pitchFamily="2" charset="-122"/>
                <a:cs typeface="+mj-cs"/>
              </a:rPr>
              <a:t>登革热诊断要点和诊断类型</a:t>
            </a:r>
            <a:endParaRPr kumimoji="0" lang="zh-CN" altLang="en-US" sz="3600" b="1" i="0" u="none" strike="noStrike" kern="1200" cap="none" spc="0" normalizeH="0" baseline="0" dirty="0">
              <a:solidFill>
                <a:schemeClr val="tx2"/>
              </a:solidFill>
              <a:latin typeface="华文新魏" pitchFamily="2" charset="-122"/>
              <a:ea typeface="华文新魏" pitchFamily="2" charset="-122"/>
              <a:cs typeface="+mj-cs"/>
            </a:endParaRPr>
          </a:p>
        </p:txBody>
      </p:sp>
      <p:sp>
        <p:nvSpPr>
          <p:cNvPr id="32771" name="Rectangle 3"/>
          <p:cNvSpPr>
            <a:spLocks noGrp="1"/>
          </p:cNvSpPr>
          <p:nvPr>
            <p:ph type="body" idx="4294967295"/>
          </p:nvPr>
        </p:nvSpPr>
        <p:spPr>
          <a:xfrm>
            <a:off x="395288" y="1700213"/>
            <a:ext cx="7848600" cy="3505200"/>
          </a:xfrm>
          <a:ln/>
        </p:spPr>
        <p:txBody>
          <a:bodyPr vert="horz" wrap="square" lIns="91440" tIns="45720" rIns="91440" bIns="45720" anchor="t" anchorCtr="0"/>
          <a:p>
            <a:pPr algn="just" eaLnBrk="1" hangingPunct="1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sym typeface="楷体_GB2312" pitchFamily="49" charset="-122"/>
              </a:rPr>
              <a:t>诊断要点：流行病学资料、临床特征、实验室检查</a:t>
            </a:r>
            <a:endParaRPr lang="en-US" altLang="zh-CN" sz="3200" dirty="0">
              <a:latin typeface="微软雅黑" panose="020B0503020204020204" charset="-122"/>
              <a:ea typeface="微软雅黑" panose="020B0503020204020204" charset="-122"/>
              <a:sym typeface="楷体_GB2312" pitchFamily="49" charset="-122"/>
            </a:endParaRPr>
          </a:p>
          <a:p>
            <a:pPr algn="just" eaLnBrk="1" hangingPunct="1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sym typeface="楷体_GB2312" pitchFamily="49" charset="-122"/>
              </a:rPr>
              <a:t>诊断类型：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楷体_GB2312" pitchFamily="49" charset="-122"/>
              </a:rPr>
              <a:t>疑似病例、临床诊断病例、实验室诊断病例</a:t>
            </a:r>
            <a:endParaRPr lang="zh-CN" altLang="en-US" sz="32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楷体_GB2312" pitchFamily="49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Rectangle 2"/>
          <p:cNvSpPr>
            <a:spLocks noGrp="1"/>
          </p:cNvSpPr>
          <p:nvPr>
            <p:ph type="title"/>
          </p:nvPr>
        </p:nvSpPr>
        <p:spPr>
          <a:xfrm>
            <a:off x="395288" y="188913"/>
            <a:ext cx="8229600" cy="990600"/>
          </a:xfrm>
          <a:ln/>
        </p:spPr>
        <p:txBody>
          <a:bodyPr vert="horz" wrap="square" lIns="91440" tIns="45720" rIns="91440" bIns="45720" anchor="b" anchorCtr="0"/>
          <a:p>
            <a:pPr eaLnBrk="1" hangingPunct="1"/>
            <a:r>
              <a:rPr lang="zh-CN" altLang="en-US" sz="3600" b="1" dirty="0">
                <a:ea typeface="楷体_GB2312" pitchFamily="49" charset="-122"/>
              </a:rPr>
              <a:t>  </a:t>
            </a:r>
            <a:r>
              <a:rPr lang="zh-CN" altLang="en-US" sz="3600" b="1" dirty="0">
                <a:solidFill>
                  <a:srgbClr val="FF0000"/>
                </a:solidFill>
                <a:ea typeface="楷体_GB2312" pitchFamily="49" charset="-122"/>
              </a:rPr>
              <a:t>疑似病例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33795" name="Rectangle 3"/>
          <p:cNvSpPr>
            <a:spLocks noGrp="1"/>
          </p:cNvSpPr>
          <p:nvPr>
            <p:ph type="body" idx="4294967295"/>
          </p:nvPr>
        </p:nvSpPr>
        <p:spPr>
          <a:xfrm>
            <a:off x="568960" y="1340485"/>
            <a:ext cx="8006080" cy="4827270"/>
          </a:xfrm>
          <a:ln/>
        </p:spPr>
        <p:txBody>
          <a:bodyPr vert="horz" wrap="square" lIns="91440" tIns="45720" rIns="91440" bIns="45720" anchor="t" anchorCtr="0"/>
          <a:p>
            <a:pPr algn="just" eaLnBrk="1" hangingPunct="1">
              <a:lnSpc>
                <a:spcPts val="5500"/>
              </a:lnSpc>
              <a:buFont typeface="Wingdings" panose="05000000000000000000" charset="0"/>
              <a:buChar char="p"/>
            </a:pP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符合登革热临床表现并有流行病学史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发病前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14d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内，曾经到过登革热流行区，或居住场所或工作场所周围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个月内曾出现过登革热病例）。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 eaLnBrk="1" hangingPunct="1">
              <a:lnSpc>
                <a:spcPts val="5500"/>
              </a:lnSpc>
              <a:buFont typeface="Wingdings" panose="05000000000000000000" charset="0"/>
              <a:buChar char="p"/>
            </a:pP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符合登革热临床表现并有白细胞和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或血小板减少者。</a:t>
            </a:r>
            <a:endParaRPr lang="en-US" altLang="zh-CN" sz="2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eaLnBrk="1" hangingPunct="1"/>
            <a:endParaRPr lang="en-US" altLang="zh-CN" sz="2800" dirty="0"/>
          </a:p>
          <a:p>
            <a:pPr eaLnBrk="1" hangingPunct="1"/>
            <a:endParaRPr lang="en-US" altLang="zh-CN" sz="28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Rectangle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ln/>
        </p:spPr>
        <p:txBody>
          <a:bodyPr vert="horz" wrap="square" lIns="91440" tIns="45720" rIns="91440" bIns="45720" anchor="b" anchorCtr="0"/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临床诊断病例</a:t>
            </a:r>
            <a:endParaRPr lang="zh-CN" altLang="en-US" sz="3600" b="1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4819" name="Rectangle 3"/>
          <p:cNvSpPr>
            <a:spLocks noGrp="1"/>
          </p:cNvSpPr>
          <p:nvPr>
            <p:ph type="body" idx="4294967295"/>
          </p:nvPr>
        </p:nvSpPr>
        <p:spPr>
          <a:xfrm>
            <a:off x="567690" y="2420620"/>
            <a:ext cx="8008620" cy="2705735"/>
          </a:xfrm>
          <a:ln/>
        </p:spPr>
        <p:txBody>
          <a:bodyPr vert="horz" wrap="square" lIns="91440" tIns="45720" rIns="91440" bIns="45720" anchor="t" anchorCtr="0"/>
          <a:p>
            <a:pPr eaLnBrk="1" latinLnBrk="0" hangingPunct="1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符合登革热临床表现，有流行病学史，并有白细胞、血小板同时减少，单份血清登革病毒特异性IgM抗体阳性。</a:t>
            </a:r>
            <a:endParaRPr lang="en-US" altLang="zh-CN" sz="32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Rectangle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ln/>
        </p:spPr>
        <p:txBody>
          <a:bodyPr vert="horz" wrap="square" lIns="91440" tIns="45720" rIns="91440" bIns="45720" anchor="b" anchorCtr="0"/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确诊病例</a:t>
            </a:r>
            <a:endParaRPr lang="zh-CN" altLang="en-US" sz="3600" b="1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5843" name="Rectangle 3"/>
          <p:cNvSpPr>
            <a:spLocks noGrp="1"/>
          </p:cNvSpPr>
          <p:nvPr>
            <p:ph type="body" idx="4294967295"/>
          </p:nvPr>
        </p:nvSpPr>
        <p:spPr>
          <a:xfrm>
            <a:off x="258445" y="2348865"/>
            <a:ext cx="8627110" cy="3394710"/>
          </a:xfrm>
          <a:ln/>
        </p:spPr>
        <p:txBody>
          <a:bodyPr vert="horz" wrap="square" lIns="91440" tIns="45720" rIns="91440" bIns="45720" anchor="t" anchorCtr="0"/>
          <a:p>
            <a:pPr algn="just" eaLnBrk="1" latinLnBrk="0" hangingPunct="1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楷体_GB2312" pitchFamily="49" charset="-122"/>
              </a:rPr>
              <a:t>疑似病例或临床诊断病例，急性期血清检测出NS1抗原或病毒核酸，或分离出登革病毒或恢复期血清特异性IgG抗体滴度呈4倍以上升高。</a:t>
            </a:r>
            <a:endParaRPr lang="zh-CN" altLang="en-US" sz="32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楷体_GB2312" pitchFamily="49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numCol="1" anchor="b" anchorCtr="0" compatLnSpc="1"/>
          <a:lstStyle/>
          <a:p>
            <a:pPr marL="0" marR="0" lvl="0" algn="l" rtl="0" eaLnBrk="1" fontAlgn="base" latinLnBrk="0" hangingPunct="1">
              <a:lnSpc>
                <a:spcPct val="100000"/>
              </a:lnSpc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重</a:t>
            </a:r>
            <a:r>
              <a:rPr kumimoji="0" lang="zh-CN" altLang="en-US" sz="3600" b="1" i="0" u="none" strike="noStrike" kern="1200" cap="none" spc="0" normalizeH="0" baseline="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cs typeface="+mj-cs"/>
              </a:rPr>
              <a:t>症登革热诊断</a:t>
            </a:r>
            <a:endParaRPr kumimoji="0" lang="zh-CN" altLang="en-US" sz="3600" b="1" i="0" u="none" strike="noStrike" kern="1200" cap="none" spc="0" normalizeH="0" baseline="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  <a:cs typeface="+mj-cs"/>
            </a:endParaRPr>
          </a:p>
        </p:txBody>
      </p:sp>
      <p:sp>
        <p:nvSpPr>
          <p:cNvPr id="36867" name="内容占位符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125"/>
          </a:xfrm>
          <a:ln/>
        </p:spPr>
        <p:txBody>
          <a:bodyPr vert="horz" wrap="square" lIns="91440" tIns="45720" rIns="91440" bIns="45720" anchor="t" anchorCtr="0"/>
          <a:p>
            <a:pPr marL="0" indent="0" algn="just" latinLnBrk="0">
              <a:lnSpc>
                <a:spcPct val="150000"/>
              </a:lnSpc>
              <a:buClr>
                <a:schemeClr val="accent1"/>
              </a:buClr>
              <a:buSzPct val="76000"/>
              <a:buFont typeface="Wingdings 3" pitchFamily="18" charset="2"/>
              <a:buNone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有下列情况之一者：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latinLnBrk="0">
              <a:lnSpc>
                <a:spcPct val="150000"/>
              </a:lnSpc>
              <a:buClr>
                <a:schemeClr val="accent1"/>
              </a:buClr>
              <a:buSzPct val="76000"/>
              <a:buFont typeface="Wingdings" panose="05000000000000000000" charset="0"/>
              <a:buChar char="p"/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严重出血：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皮下血肿、呕血、黑便、阴道流血、肉眼血尿、颅内出血等；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latinLnBrk="0">
              <a:lnSpc>
                <a:spcPct val="150000"/>
              </a:lnSpc>
              <a:buClr>
                <a:schemeClr val="accent1"/>
              </a:buClr>
              <a:buSzPct val="76000"/>
              <a:buFont typeface="Wingdings" panose="05000000000000000000" charset="0"/>
              <a:buChar char="p"/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休克：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心动过速、肢端湿冷、毛细血管充盈时间延长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&gt;3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秒、脉搏细弱或测不到、脉压差减小或血压测不到等；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latinLnBrk="0">
              <a:lnSpc>
                <a:spcPct val="150000"/>
              </a:lnSpc>
              <a:buClr>
                <a:schemeClr val="accent1"/>
              </a:buClr>
              <a:buSzPct val="76000"/>
              <a:buFont typeface="Wingdings" panose="05000000000000000000" charset="0"/>
              <a:buChar char="p"/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严重的器官损害：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肝脏损伤（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ALT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或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AST &gt; 1000 IU/L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）、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ARDS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、急性心肌炎、急性肾功能衰竭、脑病和脑炎等表现。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buClr>
                <a:schemeClr val="accent1"/>
              </a:buClr>
              <a:buSzPct val="76000"/>
              <a:buFont typeface="Wingdings 3" pitchFamily="18" charset="2"/>
            </a:pP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6868" name="日期占位符 3"/>
          <p:cNvSpPr txBox="1">
            <a:spLocks noGrp="1"/>
          </p:cNvSpPr>
          <p:nvPr>
            <p:ph type="dt" sz="half" idx="2"/>
          </p:nvPr>
        </p:nvSpPr>
        <p:spPr>
          <a:noFill/>
          <a:ln>
            <a:noFill/>
          </a:ln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eaLnBrk="1" hangingPunct="1"/>
            <a:fld id="{BB962C8B-B14F-4D97-AF65-F5344CB8AC3E}" type="datetime1">
              <a:rPr lang="zh-CN" altLang="en-US" sz="1400" dirty="0">
                <a:solidFill>
                  <a:schemeClr val="tx2"/>
                </a:solidFill>
              </a:rPr>
            </a:fld>
            <a:endParaRPr lang="zh-CN" altLang="en-US" sz="1400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1" name="内容占位符 2"/>
          <p:cNvSpPr>
            <a:spLocks noGrp="1"/>
          </p:cNvSpPr>
          <p:nvPr>
            <p:ph sz="quarter" idx="1"/>
          </p:nvPr>
        </p:nvSpPr>
        <p:spPr>
          <a:xfrm>
            <a:off x="468313" y="1125538"/>
            <a:ext cx="8229600" cy="4937125"/>
          </a:xfrm>
          <a:ln/>
        </p:spPr>
        <p:txBody>
          <a:bodyPr vert="horz" wrap="square" lIns="91440" tIns="45720" rIns="91440" bIns="45720" anchor="t" anchorCtr="0"/>
          <a:p>
            <a:pPr algn="ctr" eaLnBrk="1" hangingPunct="1">
              <a:buClr>
                <a:schemeClr val="accent1"/>
              </a:buClr>
              <a:buSzPct val="76000"/>
              <a:buFont typeface="Wingdings 3" pitchFamily="18" charset="2"/>
              <a:buNone/>
            </a:pPr>
            <a:endParaRPr lang="en-US" altLang="zh-CN" sz="4800" dirty="0"/>
          </a:p>
          <a:p>
            <a:pPr algn="ctr" eaLnBrk="1" hangingPunct="1">
              <a:buClr>
                <a:schemeClr val="accent1"/>
              </a:buClr>
              <a:buSzPct val="76000"/>
              <a:buFont typeface="Wingdings 3" pitchFamily="18" charset="2"/>
              <a:buNone/>
            </a:pPr>
            <a:endParaRPr lang="en-US" altLang="zh-CN" sz="4800" dirty="0"/>
          </a:p>
          <a:p>
            <a:pPr algn="ctr" eaLnBrk="1" hangingPunct="1">
              <a:buClr>
                <a:schemeClr val="accent1"/>
              </a:buClr>
              <a:buSzPct val="76000"/>
              <a:buFont typeface="Wingdings 3" pitchFamily="18" charset="2"/>
              <a:buNone/>
            </a:pPr>
            <a:r>
              <a:rPr lang="zh-CN" altLang="en-US" sz="5400" dirty="0"/>
              <a:t>三、治     疗</a:t>
            </a:r>
            <a:endParaRPr lang="zh-CN" altLang="en-US" sz="5400" dirty="0"/>
          </a:p>
        </p:txBody>
      </p:sp>
      <p:sp>
        <p:nvSpPr>
          <p:cNvPr id="37892" name="日期占位符 3"/>
          <p:cNvSpPr txBox="1">
            <a:spLocks noGrp="1"/>
          </p:cNvSpPr>
          <p:nvPr>
            <p:ph type="dt" sz="half" idx="2"/>
          </p:nvPr>
        </p:nvSpPr>
        <p:spPr>
          <a:noFill/>
          <a:ln>
            <a:noFill/>
          </a:ln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eaLnBrk="1" hangingPunct="1"/>
            <a:fld id="{BB962C8B-B14F-4D97-AF65-F5344CB8AC3E}" type="datetime1">
              <a:rPr lang="zh-CN" altLang="en-US" sz="1400" dirty="0">
                <a:solidFill>
                  <a:schemeClr val="tx2"/>
                </a:solidFill>
              </a:rPr>
            </a:fld>
            <a:endParaRPr lang="zh-CN" altLang="en-US" sz="1400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5234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75" y="428625"/>
            <a:ext cx="7772400" cy="609600"/>
          </a:xfrm>
        </p:spPr>
        <p:txBody>
          <a:bodyPr vert="horz" wrap="square" lIns="91440" tIns="45720" rIns="91440" bIns="45720" numCol="1" anchor="b" anchorCtr="0" compatLnSpc="1">
            <a:normAutofit fontScale="9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+mj-cs"/>
              </a:rPr>
              <a:t>治疗</a:t>
            </a:r>
            <a:r>
              <a:rPr kumimoji="0" 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+mj-cs"/>
              </a:rPr>
              <a:t>原则</a:t>
            </a:r>
            <a:endParaRPr kumimoji="0" lang="zh-CN" sz="4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+mj-cs"/>
            </a:endParaRPr>
          </a:p>
        </p:txBody>
      </p:sp>
      <p:sp>
        <p:nvSpPr>
          <p:cNvPr id="38915" name="Rectangle 3"/>
          <p:cNvSpPr>
            <a:spLocks noGrp="1"/>
          </p:cNvSpPr>
          <p:nvPr>
            <p:ph type="body" idx="4294967295"/>
          </p:nvPr>
        </p:nvSpPr>
        <p:spPr>
          <a:xfrm>
            <a:off x="468313" y="1052513"/>
            <a:ext cx="8229600" cy="4525962"/>
          </a:xfrm>
          <a:ln/>
        </p:spPr>
        <p:txBody>
          <a:bodyPr vert="horz" wrap="square" lIns="91440" tIns="45720" rIns="91440" bIns="45720" anchor="t" anchorCtr="0"/>
          <a:p>
            <a:pPr algn="just"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800" b="1" dirty="0"/>
              <a:t>   </a:t>
            </a:r>
            <a:endParaRPr lang="zh-CN" altLang="en-US" sz="2800" b="1" dirty="0"/>
          </a:p>
          <a:p>
            <a:pPr eaLnBrk="1" hangingPunct="1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sym typeface="楷体_GB2312" pitchFamily="49" charset="-122"/>
              </a:rPr>
              <a:t>目前尚无特效的抗病毒药物治疗。主要采取对症支持治疗措施。</a:t>
            </a:r>
            <a:endParaRPr lang="en-US" altLang="zh-CN" sz="3200" dirty="0">
              <a:latin typeface="微软雅黑" panose="020B0503020204020204" charset="-122"/>
              <a:ea typeface="微软雅黑" panose="020B0503020204020204" charset="-122"/>
              <a:sym typeface="楷体_GB2312" pitchFamily="49" charset="-122"/>
            </a:endParaRPr>
          </a:p>
          <a:p>
            <a:pPr eaLnBrk="1" hangingPunct="1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楷体_GB2312" pitchFamily="49" charset="-122"/>
              </a:rPr>
              <a:t>早发现、早隔离、早治疗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sym typeface="楷体_GB2312" pitchFamily="49" charset="-122"/>
              </a:rPr>
              <a:t>。</a:t>
            </a:r>
            <a:endParaRPr lang="zh-CN" altLang="en-US" sz="3200" dirty="0">
              <a:latin typeface="微软雅黑" panose="020B0503020204020204" charset="-122"/>
              <a:ea typeface="微软雅黑" panose="020B0503020204020204" charset="-122"/>
              <a:sym typeface="楷体_GB2312" pitchFamily="49" charset="-122"/>
            </a:endParaRPr>
          </a:p>
          <a:p>
            <a:pPr eaLnBrk="1" hangingPunct="1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sym typeface="楷体_GB2312" pitchFamily="49" charset="-122"/>
              </a:rPr>
              <a:t>降低病死率。</a:t>
            </a:r>
            <a:endParaRPr lang="zh-CN" altLang="en-US" sz="3200" dirty="0">
              <a:latin typeface="微软雅黑" panose="020B0503020204020204" charset="-122"/>
              <a:ea typeface="微软雅黑" panose="020B0503020204020204" charset="-122"/>
              <a:sym typeface="楷体_GB2312" pitchFamily="49" charset="-122"/>
            </a:endParaRPr>
          </a:p>
          <a:p>
            <a:pPr eaLnBrk="1" hangingPunct="1"/>
            <a:endParaRPr lang="zh-CN" altLang="en-US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>
            <a:spLocks noGrp="1"/>
          </p:cNvSpPr>
          <p:nvPr>
            <p:ph type="title"/>
          </p:nvPr>
        </p:nvSpPr>
        <p:spPr>
          <a:xfrm>
            <a:off x="714375" y="428625"/>
            <a:ext cx="7772400" cy="609600"/>
          </a:xfrm>
          <a:ln/>
        </p:spPr>
        <p:txBody>
          <a:bodyPr vert="horz" wrap="square" lIns="91440" tIns="45720" rIns="91440" bIns="45720" anchor="b" anchorCtr="0"/>
          <a:p>
            <a:pPr eaLnBrk="1" hangingPunct="1"/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一般治疗及隔离</a:t>
            </a:r>
            <a:endParaRPr lang="zh-CN" altLang="en-US" sz="36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4294967295"/>
          </p:nvPr>
        </p:nvSpPr>
        <p:spPr>
          <a:xfrm>
            <a:off x="457200" y="1600200"/>
            <a:ext cx="8229600" cy="4525963"/>
          </a:xfrm>
          <a:ln/>
        </p:spPr>
        <p:txBody>
          <a:bodyPr vert="horz" wrap="square" lIns="91440" tIns="45720" rIns="91440" bIns="45720" anchor="t" anchorCtr="0"/>
          <a:p>
            <a:pPr algn="just" eaLnBrk="1" hangingPunct="1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altLang="en-US" sz="3200" dirty="0">
                <a:latin typeface="华文新魏" pitchFamily="2" charset="-122"/>
                <a:sym typeface="楷体_GB2312" pitchFamily="49" charset="-122"/>
              </a:rPr>
              <a:t>急性期卧床休息，给予流质或半流质饮食，在有防蚊设备的病室中隔离到完全退热为止。</a:t>
            </a:r>
            <a:endParaRPr lang="zh-CN" altLang="en-US" sz="3200" dirty="0">
              <a:latin typeface="华文新魏" pitchFamily="2" charset="-122"/>
              <a:sym typeface="楷体_GB2312" pitchFamily="49" charset="-122"/>
            </a:endParaRPr>
          </a:p>
          <a:p>
            <a:pPr algn="just" eaLnBrk="1" hangingPunct="1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altLang="en-US" sz="3200" dirty="0">
                <a:latin typeface="华文新魏" pitchFamily="2" charset="-122"/>
                <a:sym typeface="楷体_GB2312" pitchFamily="49" charset="-122"/>
              </a:rPr>
              <a:t>抗病毒治疗：在起病</a:t>
            </a:r>
            <a:r>
              <a:rPr lang="en-US" altLang="en-US" sz="3200" dirty="0">
                <a:latin typeface="华文新魏" pitchFamily="2" charset="-122"/>
                <a:sym typeface="楷体_GB2312" pitchFamily="49" charset="-122"/>
              </a:rPr>
              <a:t>3</a:t>
            </a:r>
            <a:r>
              <a:rPr lang="zh-CN" altLang="en-US" sz="3200" dirty="0">
                <a:latin typeface="华文新魏" pitchFamily="2" charset="-122"/>
                <a:sym typeface="楷体_GB2312" pitchFamily="49" charset="-122"/>
              </a:rPr>
              <a:t>－</a:t>
            </a:r>
            <a:r>
              <a:rPr lang="en-US" altLang="en-US" sz="3200" dirty="0">
                <a:latin typeface="华文新魏" pitchFamily="2" charset="-122"/>
                <a:sym typeface="楷体_GB2312" pitchFamily="49" charset="-122"/>
              </a:rPr>
              <a:t>5</a:t>
            </a:r>
            <a:r>
              <a:rPr lang="zh-CN" altLang="en-US" sz="3200" dirty="0">
                <a:latin typeface="华文新魏" pitchFamily="2" charset="-122"/>
                <a:sym typeface="楷体_GB2312" pitchFamily="49" charset="-122"/>
              </a:rPr>
              <a:t>天内（病毒血症期），可适当应用病毒唑等抗病毒药物。</a:t>
            </a:r>
            <a:endParaRPr lang="zh-CN" altLang="en-US" sz="3200" dirty="0">
              <a:latin typeface="华文新魏" pitchFamily="2" charset="-122"/>
              <a:sym typeface="楷体_GB2312" pitchFamily="49" charset="-122"/>
            </a:endParaRPr>
          </a:p>
          <a:p>
            <a:pPr marL="0" indent="0" algn="just" eaLnBrk="1" hangingPunct="1">
              <a:lnSpc>
                <a:spcPct val="150000"/>
              </a:lnSpc>
              <a:buFont typeface="Wingdings" panose="05000000000000000000" charset="0"/>
              <a:buNone/>
            </a:pPr>
            <a:endParaRPr lang="zh-CN" altLang="en-US" b="1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numCol="1" anchor="b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对症治疗</a:t>
            </a:r>
            <a:endParaRPr kumimoji="0" lang="zh-CN" altLang="en-US" sz="36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ea"/>
              <a:ea typeface="+mn-ea"/>
              <a:cs typeface="+mj-cs"/>
            </a:endParaRPr>
          </a:p>
        </p:txBody>
      </p:sp>
      <p:sp>
        <p:nvSpPr>
          <p:cNvPr id="40963" name="内容占位符 2"/>
          <p:cNvSpPr>
            <a:spLocks noGrp="1"/>
          </p:cNvSpPr>
          <p:nvPr>
            <p:ph sz="quarter" idx="1"/>
          </p:nvPr>
        </p:nvSpPr>
        <p:spPr>
          <a:xfrm>
            <a:off x="395605" y="1412875"/>
            <a:ext cx="8472170" cy="4937125"/>
          </a:xfrm>
          <a:ln/>
        </p:spPr>
        <p:txBody>
          <a:bodyPr vert="horz" wrap="square" lIns="91440" tIns="45720" rIns="91440" bIns="45720" anchor="t" anchorCtr="0"/>
          <a:p>
            <a:pPr algn="just" latinLnBrk="0">
              <a:lnSpc>
                <a:spcPct val="150000"/>
              </a:lnSpc>
              <a:buClr>
                <a:schemeClr val="accent1"/>
              </a:buClr>
              <a:buSzPct val="76000"/>
              <a:buFont typeface="Wingdings" panose="05000000000000000000" charset="0"/>
              <a:buChar char="p"/>
            </a:pP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退热：以物理降温为主，对出血症状明显的病人，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避免采用酒精擦浴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。解热镇痛类药物可能出现严重并发症，应谨慎使用；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algn="just" latinLnBrk="0">
              <a:lnSpc>
                <a:spcPct val="150000"/>
              </a:lnSpc>
              <a:buClr>
                <a:schemeClr val="accent1"/>
              </a:buClr>
              <a:buSzPct val="76000"/>
              <a:buFont typeface="Wingdings" panose="05000000000000000000" charset="0"/>
              <a:buChar char="p"/>
            </a:pP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补液：口服补液为主，适当进流质食物，对频繁呕吐、进食困难或血压低的病人，应及时静脉输液；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algn="just" latinLnBrk="0">
              <a:lnSpc>
                <a:spcPct val="150000"/>
              </a:lnSpc>
              <a:buClr>
                <a:schemeClr val="accent1"/>
              </a:buClr>
              <a:buSzPct val="76000"/>
              <a:buFont typeface="Wingdings" panose="05000000000000000000" charset="0"/>
              <a:buChar char="p"/>
            </a:pP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镇静止痛：可给与安定、颅痛定等对症处理。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algn="just" latinLnBrk="0">
              <a:lnSpc>
                <a:spcPct val="150000"/>
              </a:lnSpc>
              <a:buClr>
                <a:schemeClr val="accent1"/>
              </a:buClr>
              <a:buSzPct val="76000"/>
              <a:buFont typeface="Wingdings 3" pitchFamily="18" charset="2"/>
            </a:pP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964" name="日期占位符 3"/>
          <p:cNvSpPr txBox="1">
            <a:spLocks noGrp="1"/>
          </p:cNvSpPr>
          <p:nvPr>
            <p:ph type="dt" sz="half" idx="2"/>
          </p:nvPr>
        </p:nvSpPr>
        <p:spPr>
          <a:noFill/>
          <a:ln>
            <a:noFill/>
          </a:ln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eaLnBrk="1" hangingPunct="1"/>
            <a:fld id="{BB962C8B-B14F-4D97-AF65-F5344CB8AC3E}" type="datetime1">
              <a:rPr lang="zh-CN" altLang="en-US" sz="1400" dirty="0">
                <a:solidFill>
                  <a:schemeClr val="tx2"/>
                </a:solidFill>
              </a:rPr>
            </a:fld>
            <a:endParaRPr lang="zh-CN" altLang="en-US" sz="1400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6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numCol="1" anchor="b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重症登革热治疗</a:t>
            </a:r>
            <a:endParaRPr kumimoji="0" lang="zh-CN" altLang="en-US" sz="36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ea"/>
              <a:ea typeface="+mn-ea"/>
              <a:cs typeface="+mj-cs"/>
            </a:endParaRPr>
          </a:p>
        </p:txBody>
      </p:sp>
      <p:sp>
        <p:nvSpPr>
          <p:cNvPr id="41987" name="内容占位符 2"/>
          <p:cNvSpPr>
            <a:spLocks noGrp="1"/>
          </p:cNvSpPr>
          <p:nvPr>
            <p:ph sz="quarter" idx="1"/>
          </p:nvPr>
        </p:nvSpPr>
        <p:spPr>
          <a:xfrm>
            <a:off x="395288" y="1628775"/>
            <a:ext cx="8229600" cy="4010025"/>
          </a:xfrm>
          <a:ln/>
        </p:spPr>
        <p:txBody>
          <a:bodyPr vert="horz" wrap="square" lIns="91440" tIns="45720" rIns="91440" bIns="45720" anchor="t" anchorCtr="0"/>
          <a:p>
            <a:pPr algn="just" latinLnBrk="0">
              <a:lnSpc>
                <a:spcPct val="150000"/>
              </a:lnSpc>
              <a:buClr>
                <a:schemeClr val="accent1"/>
              </a:buClr>
              <a:buSzPct val="76000"/>
              <a:buFont typeface="Wingdings" panose="05000000000000000000" charset="0"/>
              <a:buChar char="p"/>
            </a:pP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除一般治疗中提及的监测指标外，重症登革热病例还应动态监测电解质的变化。对出现严重血浆渗漏、休克、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ARDS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、严重出血或其他重要脏器功能障碍者应积极采取相应治疗措施。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 latinLnBrk="0">
              <a:lnSpc>
                <a:spcPct val="150000"/>
              </a:lnSpc>
              <a:buClr>
                <a:schemeClr val="accent1"/>
              </a:buClr>
              <a:buSzPct val="76000"/>
              <a:buFont typeface="Wingdings" panose="05000000000000000000" charset="0"/>
              <a:buChar char="p"/>
            </a:pPr>
            <a:endParaRPr lang="zh-CN" altLang="en-US" sz="2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1988" name="日期占位符 3"/>
          <p:cNvSpPr txBox="1">
            <a:spLocks noGrp="1"/>
          </p:cNvSpPr>
          <p:nvPr>
            <p:ph type="dt" sz="half" idx="2"/>
          </p:nvPr>
        </p:nvSpPr>
        <p:spPr>
          <a:noFill/>
          <a:ln>
            <a:noFill/>
          </a:ln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eaLnBrk="1" hangingPunct="1"/>
            <a:fld id="{BB962C8B-B14F-4D97-AF65-F5344CB8AC3E}" type="datetime1">
              <a:rPr lang="zh-CN" altLang="en-US" sz="1400" dirty="0">
                <a:solidFill>
                  <a:schemeClr val="tx2"/>
                </a:solidFill>
              </a:rPr>
            </a:fld>
            <a:endParaRPr lang="zh-CN" altLang="en-US" sz="1400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b="1"/>
              <a:t>登革热疫情形势</a:t>
            </a:r>
            <a:endParaRPr lang="zh-CN" altLang="en-US" b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37E3DADE-88AB-4F18-BF8D-725F10B92DEE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0660" y="1053465"/>
            <a:ext cx="8742680" cy="21482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78130" algn="just" defTabSz="742950" fontAlgn="base">
              <a:lnSpc>
                <a:spcPct val="150000"/>
              </a:lnSpc>
              <a:spcBef>
                <a:spcPts val="1000"/>
              </a:spcBef>
              <a:buFont typeface="Wingdings" panose="05000000000000000000" pitchFamily="2" charset="2"/>
              <a:buChar char="p"/>
            </a:pPr>
            <a:r>
              <a:rPr lang="en-US" altLang="en-US" sz="180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浙江省</a:t>
            </a:r>
            <a:r>
              <a:rPr lang="en-US" altLang="zh-CN" sz="180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2005-2023</a:t>
            </a:r>
            <a:r>
              <a:rPr lang="en-US" altLang="en-US" sz="180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年（截至</a:t>
            </a:r>
            <a:r>
              <a:rPr lang="en-US" altLang="zh-CN" sz="180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4</a:t>
            </a:r>
            <a:r>
              <a:rPr lang="en-US" altLang="en-US" sz="180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月</a:t>
            </a:r>
            <a:r>
              <a:rPr lang="en-US" altLang="zh-CN" sz="180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30</a:t>
            </a:r>
            <a:r>
              <a:rPr lang="en-US" altLang="en-US" sz="180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日）累计报告登革热病例</a:t>
            </a:r>
            <a:r>
              <a:rPr lang="en-US" altLang="zh-CN" sz="180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2890</a:t>
            </a:r>
            <a:r>
              <a:rPr lang="en-US" altLang="en-US" sz="180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例，其中输入性病例</a:t>
            </a:r>
            <a:r>
              <a:rPr lang="en-US" altLang="zh-CN" sz="180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1122</a:t>
            </a:r>
            <a:r>
              <a:rPr lang="en-US" altLang="en-US" sz="180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例，本地病例</a:t>
            </a:r>
            <a:r>
              <a:rPr lang="en-US" altLang="zh-CN" sz="180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1768</a:t>
            </a:r>
            <a:r>
              <a:rPr lang="en-US" altLang="en-US" sz="180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例，输入病例</a:t>
            </a:r>
            <a:r>
              <a:rPr lang="en-US" altLang="zh-CN" sz="180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/</a:t>
            </a:r>
            <a:r>
              <a:rPr lang="en-US" altLang="en-US" sz="180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本地病例为</a:t>
            </a:r>
            <a:r>
              <a:rPr lang="en-US" altLang="zh-CN" sz="180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0.63∶1</a:t>
            </a:r>
            <a:endParaRPr lang="en-US" altLang="zh-CN" sz="18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603250" lvl="1" algn="just" defTabSz="742950" fontAlgn="base">
              <a:lnSpc>
                <a:spcPct val="150000"/>
              </a:lnSpc>
              <a:spcBef>
                <a:spcPts val="1000"/>
              </a:spcBef>
              <a:buFont typeface="Wingdings" panose="05000000000000000000" pitchFamily="2" charset="2"/>
              <a:buChar char="Ø"/>
            </a:pPr>
            <a:r>
              <a:rPr lang="zh-CN" altLang="zh-CN" sz="140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除</a:t>
            </a:r>
            <a:r>
              <a:rPr lang="en-US" altLang="zh-CN" sz="140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2021</a:t>
            </a:r>
            <a:r>
              <a:rPr lang="zh-CN" altLang="zh-CN" sz="140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年外，每年均有输入性登革热病例报告，</a:t>
            </a:r>
            <a:r>
              <a:rPr lang="en-US" altLang="zh-CN" sz="140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2005-2019</a:t>
            </a:r>
            <a:r>
              <a:rPr lang="zh-CN" altLang="zh-CN" sz="140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年</a:t>
            </a:r>
            <a:r>
              <a:rPr lang="zh-CN" altLang="zh-CN" sz="1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输入性疫情整体呈上升趋势</a:t>
            </a:r>
            <a:endParaRPr lang="en-US" altLang="zh-CN" sz="1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603250" lvl="1" algn="just" defTabSz="742950" fontAlgn="base">
              <a:lnSpc>
                <a:spcPct val="150000"/>
              </a:lnSpc>
              <a:spcBef>
                <a:spcPts val="1000"/>
              </a:spcBef>
              <a:buFont typeface="Wingdings" panose="05000000000000000000" pitchFamily="2" charset="2"/>
              <a:buChar char="Ø"/>
            </a:pPr>
            <a:r>
              <a:rPr lang="en-US" altLang="zh-CN" sz="140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2017</a:t>
            </a:r>
            <a:r>
              <a:rPr lang="zh-CN" altLang="zh-CN" sz="140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年报告本地病例数最多（</a:t>
            </a:r>
            <a:r>
              <a:rPr lang="en-US" altLang="zh-CN" sz="140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1150</a:t>
            </a:r>
            <a:r>
              <a:rPr lang="zh-CN" altLang="zh-CN" sz="140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例），</a:t>
            </a:r>
            <a:r>
              <a:rPr lang="en-US" altLang="zh-CN" sz="140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2019</a:t>
            </a:r>
            <a:r>
              <a:rPr lang="zh-CN" altLang="zh-CN" sz="140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年报告输入性病例最多（</a:t>
            </a:r>
            <a:r>
              <a:rPr lang="en-US" altLang="zh-CN" sz="140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609</a:t>
            </a:r>
            <a:r>
              <a:rPr lang="zh-CN" altLang="zh-CN" sz="140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例）；除</a:t>
            </a:r>
            <a:r>
              <a:rPr lang="en-US" altLang="zh-CN" sz="140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2009</a:t>
            </a:r>
            <a:r>
              <a:rPr lang="zh-CN" altLang="zh-CN" sz="140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年和</a:t>
            </a:r>
            <a:r>
              <a:rPr lang="en-US" altLang="zh-CN" sz="140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2017</a:t>
            </a:r>
            <a:r>
              <a:rPr lang="zh-CN" altLang="zh-CN" sz="140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年外，其他年份输入病例均多于本地病例</a:t>
            </a:r>
            <a:endParaRPr lang="zh-CN" altLang="zh-CN" sz="1400" dirty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pic>
        <p:nvPicPr>
          <p:cNvPr id="86019" name="图片 1"/>
          <p:cNvPicPr>
            <a:picLocks noChangeAspect="1"/>
          </p:cNvPicPr>
          <p:nvPr/>
        </p:nvPicPr>
        <p:blipFill>
          <a:blip r:embed="rId1"/>
          <a:srcRect t="2963"/>
          <a:stretch>
            <a:fillRect/>
          </a:stretch>
        </p:blipFill>
        <p:spPr>
          <a:xfrm>
            <a:off x="1115378" y="3357245"/>
            <a:ext cx="6683375" cy="3205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5795645" y="6525260"/>
            <a:ext cx="291528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/>
              <a:t>数据来源：浙江省疾病预防控制中心</a:t>
            </a:r>
            <a:endParaRPr lang="zh-CN" altLang="en-US" sz="120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666750"/>
          </a:xfrm>
        </p:spPr>
        <p:txBody>
          <a:bodyPr vert="horz" wrap="square" lIns="91440" tIns="45720" rIns="91440" bIns="45720" numCol="1" anchor="b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相关定义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ea"/>
              <a:ea typeface="+mn-ea"/>
              <a:cs typeface="+mj-cs"/>
            </a:endParaRPr>
          </a:p>
        </p:txBody>
      </p:sp>
      <p:sp>
        <p:nvSpPr>
          <p:cNvPr id="43011" name="内容占位符 2"/>
          <p:cNvSpPr>
            <a:spLocks noGrp="1"/>
          </p:cNvSpPr>
          <p:nvPr>
            <p:ph sz="quarter" idx="1"/>
          </p:nvPr>
        </p:nvSpPr>
        <p:spPr>
          <a:xfrm>
            <a:off x="468313" y="1268413"/>
            <a:ext cx="8229600" cy="5176837"/>
          </a:xfrm>
          <a:ln/>
        </p:spPr>
        <p:txBody>
          <a:bodyPr vert="horz" wrap="square" lIns="91440" tIns="45720" rIns="91440" bIns="45720" anchor="t" anchorCtr="0"/>
          <a:p>
            <a:pPr indent="0" latinLnBrk="0">
              <a:lnSpc>
                <a:spcPct val="150000"/>
              </a:lnSpc>
              <a:buClr>
                <a:schemeClr val="accent1"/>
              </a:buClr>
              <a:buSzPct val="76000"/>
              <a:buFont typeface="Wingdings" panose="05000000000000000000" charset="0"/>
              <a:buChar char="p"/>
            </a:pP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输入病例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：包括境外输入病例和境内输入病例两类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latinLnBrk="0">
              <a:lnSpc>
                <a:spcPct val="150000"/>
              </a:lnSpc>
              <a:buClr>
                <a:schemeClr val="accent1"/>
              </a:buClr>
              <a:buSzPct val="76000"/>
              <a:buFont typeface="Wingdings 3" pitchFamily="18" charset="2"/>
              <a:buNone/>
            </a:pP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境外输入病例指发病前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14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天内到过登革热流行的国家或地区的病例。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latinLnBrk="0">
              <a:lnSpc>
                <a:spcPct val="150000"/>
              </a:lnSpc>
              <a:buClr>
                <a:schemeClr val="accent1"/>
              </a:buClr>
              <a:buSzPct val="76000"/>
              <a:buFont typeface="Wingdings 3" pitchFamily="18" charset="2"/>
              <a:buNone/>
            </a:pP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境内输入病例指发病前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14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天内离开本县区（现住址）、到过本县区外的境内登革热流行地区的病例。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latinLnBrk="0">
              <a:lnSpc>
                <a:spcPct val="150000"/>
              </a:lnSpc>
              <a:buClr>
                <a:schemeClr val="accent1"/>
              </a:buClr>
              <a:buSzPct val="76000"/>
              <a:buFont typeface="Wingdings" panose="05000000000000000000" charset="0"/>
              <a:buChar char="p"/>
            </a:pP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本地病例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：发病前</a:t>
            </a:r>
            <a:r>
              <a:rPr lang="en-US" altLang="zh-CN" sz="2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14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天内未离开本县区（现住址）的登革热病例。</a:t>
            </a:r>
            <a:endParaRPr lang="zh-CN" altLang="en-US" sz="20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latinLnBrk="0">
              <a:lnSpc>
                <a:spcPct val="150000"/>
              </a:lnSpc>
              <a:buClr>
                <a:schemeClr val="accent1"/>
              </a:buClr>
              <a:buSzPct val="76000"/>
              <a:buFont typeface="Wingdings" panose="05000000000000000000" charset="0"/>
              <a:buChar char="p"/>
            </a:pP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登革热暴发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：在一个最长潜伏期（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14 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天）内，在人口相对集中的地点（例如一个社区、居委会、村庄、学校或其它集体单位等），发生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例及以上本地感染的登革热实验室诊断病例。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buClr>
                <a:schemeClr val="accent1"/>
              </a:buClr>
              <a:buSzPct val="76000"/>
              <a:buFont typeface="Wingdings 3" pitchFamily="18" charset="2"/>
            </a:pPr>
            <a:endParaRPr lang="zh-CN" altLang="en-US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3012" name="日期占位符 3"/>
          <p:cNvSpPr txBox="1">
            <a:spLocks noGrp="1"/>
          </p:cNvSpPr>
          <p:nvPr>
            <p:ph type="dt" sz="half" idx="2"/>
          </p:nvPr>
        </p:nvSpPr>
        <p:spPr>
          <a:noFill/>
          <a:ln>
            <a:noFill/>
          </a:ln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eaLnBrk="1" hangingPunct="1"/>
            <a:fld id="{BB962C8B-B14F-4D97-AF65-F5344CB8AC3E}" type="datetime1">
              <a:rPr lang="zh-CN" altLang="en-US" sz="1400" dirty="0">
                <a:solidFill>
                  <a:schemeClr val="tx2"/>
                </a:solidFill>
              </a:rPr>
            </a:fld>
            <a:endParaRPr lang="zh-CN" altLang="en-US" sz="1400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numCol="1" anchor="b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b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登革热监测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ea"/>
              <a:ea typeface="+mn-ea"/>
              <a:cs typeface="+mj-cs"/>
            </a:endParaRPr>
          </a:p>
        </p:txBody>
      </p:sp>
      <p:sp>
        <p:nvSpPr>
          <p:cNvPr id="44035" name="内容占位符 2"/>
          <p:cNvSpPr>
            <a:spLocks noGrp="1"/>
          </p:cNvSpPr>
          <p:nvPr>
            <p:ph sz="quarter" idx="1"/>
          </p:nvPr>
        </p:nvSpPr>
        <p:spPr>
          <a:xfrm>
            <a:off x="242570" y="1484630"/>
            <a:ext cx="8526780" cy="4321175"/>
          </a:xfrm>
          <a:ln/>
        </p:spPr>
        <p:txBody>
          <a:bodyPr vert="horz" wrap="square" lIns="91440" tIns="45720" rIns="91440" bIns="45720" anchor="t" anchorCtr="0"/>
          <a:p>
            <a:pPr algn="just">
              <a:lnSpc>
                <a:spcPts val="6000"/>
              </a:lnSpc>
              <a:buClr>
                <a:schemeClr val="accent1"/>
              </a:buClr>
              <a:buSzPct val="76000"/>
              <a:buFont typeface="Wingdings 3" pitchFamily="18" charset="2"/>
              <a:buNone/>
            </a:pPr>
            <a:r>
              <a:rPr lang="zh-CN" altLang="en-US" sz="2800" dirty="0"/>
              <a:t>  </a:t>
            </a:r>
            <a:r>
              <a:rPr lang="zh-CN" altLang="en-US" sz="3200" dirty="0">
                <a:latin typeface="华文新魏" pitchFamily="2" charset="-122"/>
              </a:rPr>
              <a:t>各级各类医疗机构、疾控机构、卫生检疫机构执行职务的医务人员在诊断登革热病例（疑似、临床或实验室诊断病例）后</a:t>
            </a:r>
            <a:r>
              <a:rPr lang="en-US" altLang="zh-CN" sz="3200" dirty="0">
                <a:solidFill>
                  <a:srgbClr val="FF0000"/>
                </a:solidFill>
                <a:latin typeface="华文新魏" pitchFamily="2" charset="-122"/>
              </a:rPr>
              <a:t>24h</a:t>
            </a:r>
            <a:r>
              <a:rPr lang="zh-CN" altLang="en-US" sz="3200" dirty="0">
                <a:solidFill>
                  <a:srgbClr val="FF0000"/>
                </a:solidFill>
                <a:latin typeface="华文新魏" pitchFamily="2" charset="-122"/>
              </a:rPr>
              <a:t>内填写报告卡进行网络直报</a:t>
            </a:r>
            <a:endParaRPr lang="en-US" altLang="zh-CN" sz="3200" dirty="0">
              <a:solidFill>
                <a:srgbClr val="FF0000"/>
              </a:solidFill>
              <a:latin typeface="华文新魏" pitchFamily="2" charset="-122"/>
            </a:endParaRPr>
          </a:p>
          <a:p>
            <a:pPr>
              <a:buClr>
                <a:schemeClr val="accent1"/>
              </a:buClr>
              <a:buSzPct val="76000"/>
              <a:buFont typeface="Wingdings 3" pitchFamily="18" charset="2"/>
            </a:pPr>
            <a:endParaRPr lang="zh-CN" altLang="en-US" dirty="0"/>
          </a:p>
        </p:txBody>
      </p:sp>
      <p:sp>
        <p:nvSpPr>
          <p:cNvPr id="44036" name="日期占位符 3"/>
          <p:cNvSpPr txBox="1">
            <a:spLocks noGrp="1"/>
          </p:cNvSpPr>
          <p:nvPr>
            <p:ph type="dt" sz="half" idx="2"/>
          </p:nvPr>
        </p:nvSpPr>
        <p:spPr>
          <a:noFill/>
          <a:ln>
            <a:noFill/>
          </a:ln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eaLnBrk="1" hangingPunct="1"/>
            <a:fld id="{BB962C8B-B14F-4D97-AF65-F5344CB8AC3E}" type="datetime1">
              <a:rPr lang="zh-CN" altLang="en-US" sz="1400" dirty="0">
                <a:solidFill>
                  <a:schemeClr val="tx2"/>
                </a:solidFill>
              </a:rPr>
            </a:fld>
            <a:endParaRPr lang="zh-CN" altLang="en-US" sz="1400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466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numCol="1" anchor="b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防护</a:t>
            </a:r>
            <a:endParaRPr kumimoji="0" lang="zh-CN" altLang="en-US" sz="36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ea"/>
              <a:ea typeface="+mn-ea"/>
              <a:cs typeface="+mj-cs"/>
            </a:endParaRPr>
          </a:p>
        </p:txBody>
      </p:sp>
      <p:sp>
        <p:nvSpPr>
          <p:cNvPr id="45059" name="内容占位符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125"/>
          </a:xfrm>
          <a:ln/>
        </p:spPr>
        <p:txBody>
          <a:bodyPr vert="horz" wrap="square" lIns="91440" tIns="45720" rIns="91440" bIns="45720" anchor="t" anchorCtr="0"/>
          <a:p>
            <a:pPr algn="just" eaLnBrk="1" latinLnBrk="0" hangingPunct="1">
              <a:lnSpc>
                <a:spcPct val="150000"/>
              </a:lnSpc>
              <a:buClr>
                <a:schemeClr val="accent1"/>
              </a:buClr>
              <a:buSzPct val="76000"/>
              <a:buFont typeface="Wingdings 3" pitchFamily="18" charset="2"/>
              <a:buNone/>
            </a:pP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华文楷体" pitchFamily="2" charset="-122"/>
              </a:rPr>
              <a:t>1. 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华文楷体" pitchFamily="2" charset="-122"/>
              </a:rPr>
              <a:t>个人防护</a:t>
            </a:r>
            <a:endParaRPr lang="zh-CN" altLang="en-US" sz="20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华文楷体" pitchFamily="2" charset="-122"/>
            </a:endParaRPr>
          </a:p>
          <a:p>
            <a:pPr algn="just" eaLnBrk="1" latinLnBrk="0" hangingPunct="1">
              <a:lnSpc>
                <a:spcPct val="150000"/>
              </a:lnSpc>
              <a:buClr>
                <a:schemeClr val="accent1"/>
              </a:buClr>
              <a:buSzPct val="76000"/>
              <a:buFont typeface="Wingdings 3" pitchFamily="18" charset="2"/>
              <a:buNone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华文楷体" pitchFamily="2" charset="-122"/>
              </a:rPr>
              <a:t>     </a:t>
            </a: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华文楷体" pitchFamily="2" charset="-122"/>
              </a:rPr>
              <a:t>登革热疫区人群要做好个人防护，减少暴露，避免被蚊虫叮咬：</a:t>
            </a:r>
            <a:endParaRPr lang="zh-CN" altLang="en-US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华文楷体" pitchFamily="2" charset="-122"/>
            </a:endParaRPr>
          </a:p>
          <a:p>
            <a:pPr algn="just" eaLnBrk="1" latinLnBrk="0" hangingPunct="1">
              <a:lnSpc>
                <a:spcPct val="150000"/>
              </a:lnSpc>
              <a:buClr>
                <a:schemeClr val="accent1"/>
              </a:buClr>
              <a:buSzPct val="76000"/>
              <a:buFont typeface="Wingdings" panose="05000000000000000000" charset="0"/>
              <a:buChar char="Ø"/>
            </a:pP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华文楷体" pitchFamily="2" charset="-122"/>
              </a:rPr>
              <a:t>穿长袖衣裤。</a:t>
            </a:r>
            <a:endParaRPr lang="zh-CN" altLang="en-US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华文楷体" pitchFamily="2" charset="-122"/>
            </a:endParaRPr>
          </a:p>
          <a:p>
            <a:pPr algn="just" eaLnBrk="1" latinLnBrk="0" hangingPunct="1">
              <a:lnSpc>
                <a:spcPct val="150000"/>
              </a:lnSpc>
              <a:buClr>
                <a:schemeClr val="accent1"/>
              </a:buClr>
              <a:buSzPct val="76000"/>
              <a:buFont typeface="Wingdings" panose="05000000000000000000" charset="0"/>
              <a:buChar char="Ø"/>
            </a:pP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华文楷体" pitchFamily="2" charset="-122"/>
              </a:rPr>
              <a:t>使用蚊虫驱避剂：按照产品说明上的使用剂量、频次涂抹于皮肤外露的部位，或在衣服上喷洒。</a:t>
            </a:r>
            <a:endParaRPr lang="zh-CN" altLang="en-US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华文楷体" pitchFamily="2" charset="-122"/>
            </a:endParaRPr>
          </a:p>
          <a:p>
            <a:pPr algn="just" eaLnBrk="1" latinLnBrk="0" hangingPunct="1">
              <a:lnSpc>
                <a:spcPct val="150000"/>
              </a:lnSpc>
              <a:buClr>
                <a:schemeClr val="accent1"/>
              </a:buClr>
              <a:buSzPct val="76000"/>
              <a:buFont typeface="Wingdings" panose="05000000000000000000" charset="0"/>
              <a:buChar char="Ø"/>
            </a:pP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华文楷体" pitchFamily="2" charset="-122"/>
              </a:rPr>
              <a:t>避免在媒介伊蚊活动高峰工作或外出。</a:t>
            </a:r>
            <a:endParaRPr lang="zh-CN" altLang="en-US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华文楷体" pitchFamily="2" charset="-122"/>
            </a:endParaRPr>
          </a:p>
          <a:p>
            <a:pPr algn="just" eaLnBrk="1" latinLnBrk="0" hangingPunct="1">
              <a:lnSpc>
                <a:spcPct val="150000"/>
              </a:lnSpc>
              <a:buClr>
                <a:schemeClr val="accent1"/>
              </a:buClr>
              <a:buSzPct val="76000"/>
              <a:buFont typeface="Wingdings 3" pitchFamily="18" charset="2"/>
              <a:buNone/>
            </a:pP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 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医院和家庭防护</a:t>
            </a:r>
            <a:endParaRPr lang="zh-CN" altLang="en-US" sz="20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 eaLnBrk="1" latinLnBrk="0" hangingPunct="1">
              <a:lnSpc>
                <a:spcPct val="150000"/>
              </a:lnSpc>
              <a:buClr>
                <a:schemeClr val="accent1"/>
              </a:buClr>
              <a:buSzPct val="76000"/>
              <a:buFont typeface="Wingdings" panose="05000000000000000000" charset="0"/>
              <a:buChar char="Ø"/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登革热发生地区的医院病房应安装纱门、纱窗等防蚊设施，或使用蚊帐。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 eaLnBrk="1" latinLnBrk="0" hangingPunct="1">
              <a:lnSpc>
                <a:spcPct val="150000"/>
              </a:lnSpc>
              <a:buClr>
                <a:schemeClr val="accent1"/>
              </a:buClr>
              <a:buSzPct val="76000"/>
              <a:buFont typeface="Wingdings" panose="05000000000000000000" charset="0"/>
              <a:buChar char="Ø"/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家庭可使用蚊香、气雾剂等家用卫生杀虫剂进行防蚊、灭蚊；提倡使用蚊帐、安装纱门纱窗等防蚊措施。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 eaLnBrk="1" hangingPunct="1">
              <a:buClr>
                <a:schemeClr val="accent1"/>
              </a:buClr>
              <a:buSzPct val="76000"/>
              <a:buFont typeface="Wingdings 3" pitchFamily="18" charset="2"/>
            </a:pP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5060" name="日期占位符 3"/>
          <p:cNvSpPr txBox="1">
            <a:spLocks noGrp="1"/>
          </p:cNvSpPr>
          <p:nvPr>
            <p:ph type="dt" sz="half" idx="2"/>
          </p:nvPr>
        </p:nvSpPr>
        <p:spPr>
          <a:noFill/>
          <a:ln>
            <a:noFill/>
          </a:ln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eaLnBrk="1" hangingPunct="1"/>
            <a:fld id="{BB962C8B-B14F-4D97-AF65-F5344CB8AC3E}" type="datetime1">
              <a:rPr lang="zh-CN" altLang="en-US" sz="1400" dirty="0">
                <a:solidFill>
                  <a:schemeClr val="tx2"/>
                </a:solidFill>
              </a:rPr>
            </a:fld>
            <a:endParaRPr lang="zh-CN" altLang="en-US" sz="1400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Rectangle 4"/>
          <p:cNvSpPr/>
          <p:nvPr/>
        </p:nvSpPr>
        <p:spPr>
          <a:xfrm>
            <a:off x="3333750" y="1276350"/>
            <a:ext cx="3278505" cy="435927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/>
          <a:p>
            <a:pPr algn="ctr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21858" name="内容占位符 2"/>
          <p:cNvSpPr>
            <a:spLocks noGrp="1"/>
          </p:cNvSpPr>
          <p:nvPr>
            <p:ph idx="1"/>
          </p:nvPr>
        </p:nvSpPr>
        <p:spPr>
          <a:xfrm>
            <a:off x="2642235" y="1916430"/>
            <a:ext cx="3859530" cy="2004695"/>
          </a:xfrm>
          <a:noFill/>
          <a:ln>
            <a:noFill/>
          </a:ln>
        </p:spPr>
        <p:txBody>
          <a:bodyPr anchor="t" anchorCtr="0"/>
          <a:p>
            <a:pPr marL="0" indent="0" algn="ctr" defTabSz="742950">
              <a:spcBef>
                <a:spcPct val="0"/>
              </a:spcBef>
              <a:buFont typeface="Wingdings" panose="05000000000000000000" pitchFamily="2" charset="2"/>
              <a:buNone/>
            </a:pPr>
            <a:endParaRPr lang="zh-CN" altLang="en-US" sz="4800" kern="120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indent="0" algn="ctr" defTabSz="742950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4800" kern="1200">
                <a:latin typeface="微软雅黑" panose="020B0503020204020204" charset="-122"/>
                <a:ea typeface="微软雅黑" panose="020B0503020204020204" charset="-122"/>
                <a:cs typeface="+mn-cs"/>
              </a:rPr>
              <a:t>谢谢大家！</a:t>
            </a:r>
            <a:endParaRPr lang="zh-CN" altLang="en-US" sz="4800" kern="120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日期占位符 2"/>
          <p:cNvSpPr txBox="1">
            <a:spLocks noGrp="1"/>
          </p:cNvSpPr>
          <p:nvPr>
            <p:ph type="dt" sz="half" idx="2"/>
          </p:nvPr>
        </p:nvSpPr>
        <p:spPr>
          <a:noFill/>
          <a:ln>
            <a:noFill/>
          </a:ln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eaLnBrk="1" hangingPunct="1"/>
            <a:fld id="{BB962C8B-B14F-4D97-AF65-F5344CB8AC3E}" type="datetime1">
              <a:rPr lang="zh-CN" altLang="en-US" sz="1400" dirty="0">
                <a:solidFill>
                  <a:schemeClr val="tx2"/>
                </a:solidFill>
              </a:rPr>
            </a:fld>
            <a:endParaRPr lang="zh-CN" altLang="en-US" sz="1400" dirty="0">
              <a:solidFill>
                <a:schemeClr val="tx2"/>
              </a:solidFill>
            </a:endParaRPr>
          </a:p>
        </p:txBody>
      </p:sp>
      <p:sp>
        <p:nvSpPr>
          <p:cNvPr id="15363" name="内容占位符 3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125"/>
          </a:xfrm>
          <a:ln/>
        </p:spPr>
        <p:txBody>
          <a:bodyPr vert="horz" wrap="square" lIns="91440" tIns="45720" rIns="91440" bIns="45720" anchor="t" anchorCtr="0"/>
          <a:p>
            <a:pPr algn="ctr" eaLnBrk="1" hangingPunct="1">
              <a:buClr>
                <a:schemeClr val="accent1"/>
              </a:buClr>
              <a:buSzPct val="76000"/>
              <a:buFont typeface="Wingdings 3" pitchFamily="18" charset="2"/>
            </a:pPr>
            <a:endParaRPr lang="en-US" altLang="zh-CN" dirty="0"/>
          </a:p>
          <a:p>
            <a:pPr algn="ctr" eaLnBrk="1" hangingPunct="1">
              <a:buClr>
                <a:schemeClr val="accent1"/>
              </a:buClr>
              <a:buSzPct val="76000"/>
              <a:buFont typeface="Wingdings 3" pitchFamily="18" charset="2"/>
            </a:pPr>
            <a:endParaRPr lang="en-US" altLang="zh-CN" dirty="0"/>
          </a:p>
          <a:p>
            <a:pPr algn="ctr" eaLnBrk="1" hangingPunct="1">
              <a:buClr>
                <a:schemeClr val="accent1"/>
              </a:buClr>
              <a:buSzPct val="76000"/>
              <a:buFont typeface="Wingdings 3" pitchFamily="18" charset="2"/>
            </a:pPr>
            <a:endParaRPr lang="en-US" altLang="zh-CN" dirty="0"/>
          </a:p>
          <a:p>
            <a:pPr algn="ctr" eaLnBrk="1" hangingPunct="1">
              <a:buClr>
                <a:schemeClr val="accent1"/>
              </a:buClr>
              <a:buSzPct val="76000"/>
              <a:buFont typeface="Wingdings 3" pitchFamily="18" charset="2"/>
            </a:pPr>
            <a:endParaRPr lang="en-US" altLang="zh-CN" dirty="0"/>
          </a:p>
          <a:p>
            <a:pPr algn="ctr" eaLnBrk="1" hangingPunct="1">
              <a:buClr>
                <a:schemeClr val="accent1"/>
              </a:buClr>
              <a:buSzPct val="76000"/>
              <a:buFont typeface="Wingdings 3" pitchFamily="18" charset="2"/>
              <a:buNone/>
            </a:pPr>
            <a:r>
              <a:rPr lang="zh-CN" altLang="en-US" sz="4800" dirty="0">
                <a:latin typeface="微软雅黑" panose="020B0503020204020204" charset="-122"/>
                <a:ea typeface="微软雅黑" panose="020B0503020204020204" charset="-122"/>
              </a:rPr>
              <a:t>一、流行病学特征</a:t>
            </a:r>
            <a:endParaRPr lang="zh-CN" altLang="en-US" sz="4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标题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990600"/>
          </a:xfrm>
        </p:spPr>
        <p:txBody>
          <a:bodyPr vert="horz" wrap="square" lIns="91440" tIns="45720" rIns="91440" bIns="45720" numCol="1" anchor="b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病原学</a:t>
            </a:r>
            <a:endParaRPr kumimoji="0" lang="zh-CN" altLang="en-US" sz="36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ea"/>
              <a:ea typeface="+mn-ea"/>
              <a:cs typeface="+mj-cs"/>
            </a:endParaRPr>
          </a:p>
        </p:txBody>
      </p:sp>
      <p:sp>
        <p:nvSpPr>
          <p:cNvPr id="16387" name="日期占位符 2"/>
          <p:cNvSpPr txBox="1">
            <a:spLocks noGrp="1"/>
          </p:cNvSpPr>
          <p:nvPr>
            <p:ph type="dt" sz="half" idx="2"/>
          </p:nvPr>
        </p:nvSpPr>
        <p:spPr>
          <a:noFill/>
          <a:ln>
            <a:noFill/>
          </a:ln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eaLnBrk="1" hangingPunct="1"/>
            <a:fld id="{BB962C8B-B14F-4D97-AF65-F5344CB8AC3E}" type="datetime1">
              <a:rPr lang="zh-CN" altLang="en-US" sz="1400" dirty="0">
                <a:solidFill>
                  <a:schemeClr val="tx2"/>
                </a:solidFill>
              </a:rPr>
            </a:fld>
            <a:endParaRPr lang="zh-CN" altLang="en-US" sz="1400" dirty="0">
              <a:solidFill>
                <a:schemeClr val="tx2"/>
              </a:solidFill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125"/>
          </a:xfrm>
        </p:spPr>
        <p:txBody>
          <a:bodyPr vert="horz" wrap="square" lIns="91440" tIns="45720" rIns="91440" bIns="45720" numCol="1" anchor="t" anchorCtr="0" compatLnSpc="1">
            <a:normAutofit fontScale="80000"/>
          </a:bodyPr>
          <a:lstStyle/>
          <a:p>
            <a:pPr marL="0" marR="0" lvl="0" indent="0" algn="l" defTabSz="914400" rtl="0" eaLnBrk="1" fontAlgn="auto" latinLnBrk="0" hangingPunct="1">
              <a:lnSpc>
                <a:spcPts val="45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defRPr/>
            </a:pPr>
            <a:endParaRPr kumimoji="0" lang="zh-CN" altLang="en-US" sz="32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  <a:cs typeface="+mn-cs"/>
              <a:sym typeface="宋体" panose="02010600030101010101" pitchFamily="2" charset="-122"/>
            </a:endParaRPr>
          </a:p>
          <a:p>
            <a:pPr marR="0" lvl="0" algn="l" defTabSz="914400" rtl="0" eaLnBrk="1" fontAlgn="auto" latinLnBrk="0" hangingPunct="1">
              <a:lnSpc>
                <a:spcPts val="45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" panose="05000000000000000000" charset="0"/>
              <a:buChar char="p"/>
              <a:defRPr/>
            </a:pP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登革病毒原属</a:t>
            </a:r>
            <a:r>
              <a:rPr kumimoji="0" lang="en-US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alibri" panose="020F0502020204030204" pitchFamily="34" charset="0"/>
              </a:rPr>
              <a:t>B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组虫媒病毒，现归入黄病毒科中的黄病毒属，黄病毒属包括黄热病毒、乙型脑炎病毒、登革病毒、西尼罗病毒、圣路易斯脑炎病毒等。  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宋体" panose="02010600030101010101" pitchFamily="2" charset="-122"/>
            </a:endParaRPr>
          </a:p>
          <a:p>
            <a:pPr marR="0" lvl="0" algn="l" defTabSz="914400" rtl="0" eaLnBrk="1" fontAlgn="auto" latinLnBrk="0" hangingPunct="1">
              <a:lnSpc>
                <a:spcPts val="45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" panose="05000000000000000000" charset="0"/>
              <a:buChar char="p"/>
              <a:defRPr/>
            </a:pP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登革热是由登革病毒引起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的急性虫媒传染病，主要通过埃及伊蚊和白纹伊蚊叮咬传播，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是我国传染病法规定的乙类传染病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。</a:t>
            </a:r>
            <a:endParaRPr kumimoji="0" lang="zh-CN" altLang="en-US" sz="32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宋体" panose="02010600030101010101" pitchFamily="2" charset="-122"/>
            </a:endParaRPr>
          </a:p>
          <a:p>
            <a:pPr marL="274320" marR="0" lvl="0" indent="-274320" algn="l" defTabSz="914400" rtl="0" eaLnBrk="1" fontAlgn="auto" latinLnBrk="0" hangingPunct="1">
              <a:lnSpc>
                <a:spcPts val="4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 pitchFamily="18" charset="2"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宋体" panose="02010600030101010101" pitchFamily="2" charset="-122"/>
              </a:rPr>
              <a:t> </a:t>
            </a:r>
            <a:endParaRPr kumimoji="0" lang="zh-CN" altLang="en-US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标题 1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115300" cy="796925"/>
          </a:xfrm>
        </p:spPr>
        <p:txBody>
          <a:bodyPr vert="horz" wrap="square" lIns="91440" tIns="45720" rIns="91440" bIns="45720" numCol="1" anchor="b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传染源</a:t>
            </a:r>
            <a:endParaRPr kumimoji="0" lang="zh-CN" altLang="en-US" sz="36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ea"/>
              <a:ea typeface="+mn-ea"/>
              <a:cs typeface="+mj-cs"/>
            </a:endParaRPr>
          </a:p>
        </p:txBody>
      </p:sp>
      <p:sp>
        <p:nvSpPr>
          <p:cNvPr id="17411" name="内容占位符 2"/>
          <p:cNvSpPr>
            <a:spLocks noGrp="1"/>
          </p:cNvSpPr>
          <p:nvPr>
            <p:ph idx="1"/>
          </p:nvPr>
        </p:nvSpPr>
        <p:spPr>
          <a:xfrm>
            <a:off x="539750" y="1125538"/>
            <a:ext cx="4248150" cy="5327650"/>
          </a:xfrm>
          <a:ln/>
        </p:spPr>
        <p:txBody>
          <a:bodyPr vert="horz" wrap="square" lIns="91440" tIns="45720" rIns="91440" bIns="45720" anchor="t" anchorCtr="0"/>
          <a:p>
            <a:pPr eaLnBrk="1" hangingPunct="1">
              <a:lnSpc>
                <a:spcPts val="5000"/>
              </a:lnSpc>
              <a:buFont typeface="Wingdings" panose="05000000000000000000" charset="0"/>
              <a:buChar char="p"/>
            </a:pPr>
            <a:r>
              <a:rPr lang="zh-CN" altLang="en-US" sz="3200" dirty="0"/>
              <a:t>登革热患者：发病前</a:t>
            </a:r>
            <a:r>
              <a:rPr lang="en-US" altLang="zh-CN" sz="3200" dirty="0"/>
              <a:t>1</a:t>
            </a:r>
            <a:r>
              <a:rPr lang="zh-CN" altLang="en-US" sz="3200" dirty="0"/>
              <a:t>天和发病后</a:t>
            </a:r>
            <a:r>
              <a:rPr lang="en-US" altLang="zh-CN" sz="3200" dirty="0"/>
              <a:t>5</a:t>
            </a:r>
            <a:r>
              <a:rPr lang="zh-CN" altLang="en-US" sz="3200" dirty="0"/>
              <a:t>天内</a:t>
            </a:r>
            <a:endParaRPr lang="en-US" altLang="zh-CN" sz="3200" dirty="0"/>
          </a:p>
          <a:p>
            <a:pPr eaLnBrk="1" hangingPunct="1">
              <a:lnSpc>
                <a:spcPts val="5000"/>
              </a:lnSpc>
              <a:buFont typeface="Wingdings" panose="05000000000000000000" charset="0"/>
              <a:buChar char="p"/>
            </a:pPr>
            <a:r>
              <a:rPr lang="zh-CN" altLang="en-US" sz="3200" dirty="0"/>
              <a:t>非人灵长类：黑猩猩、长臂猿、猕猴</a:t>
            </a:r>
            <a:endParaRPr lang="en-US" altLang="zh-CN" sz="3200" dirty="0"/>
          </a:p>
          <a:p>
            <a:pPr eaLnBrk="1" hangingPunct="1">
              <a:lnSpc>
                <a:spcPts val="5000"/>
              </a:lnSpc>
              <a:buFont typeface="Wingdings" panose="05000000000000000000" charset="0"/>
              <a:buChar char="p"/>
            </a:pPr>
            <a:r>
              <a:rPr lang="zh-CN" altLang="en-US" sz="3200" dirty="0"/>
              <a:t>其他野生动物：蝙蝠</a:t>
            </a:r>
            <a:endParaRPr lang="en-US" altLang="zh-CN" sz="3200" dirty="0"/>
          </a:p>
          <a:p>
            <a:pPr eaLnBrk="1" hangingPunct="1">
              <a:lnSpc>
                <a:spcPts val="5000"/>
              </a:lnSpc>
              <a:buFont typeface="Wingdings" panose="05000000000000000000" charset="0"/>
              <a:buChar char="p"/>
            </a:pPr>
            <a:r>
              <a:rPr lang="zh-CN" altLang="en-US" sz="3200" dirty="0"/>
              <a:t>隐性感染者</a:t>
            </a:r>
            <a:endParaRPr lang="en-US" altLang="zh-CN" sz="3200" dirty="0"/>
          </a:p>
        </p:txBody>
      </p:sp>
      <p:pic>
        <p:nvPicPr>
          <p:cNvPr id="17412" name="图片 4" descr="u=2393322165,2206153780&amp;fm=96&amp;s=01899B5DCA0863476DBC986803001012.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86375" y="3429000"/>
            <a:ext cx="1714500" cy="1071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3" name="图片 5" descr="u=607753646,674714923&amp;fm=116&amp;gp=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5" y="4714875"/>
            <a:ext cx="1720850" cy="1071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4" name="图片 6" descr="u=2107751445,1247740772&amp;fm=58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7813" y="1500188"/>
            <a:ext cx="1536700" cy="177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标题 1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186738" cy="868363"/>
          </a:xfrm>
        </p:spPr>
        <p:txBody>
          <a:bodyPr vert="horz" wrap="square" lIns="91440" tIns="45720" rIns="91440" bIns="45720" numCol="1" anchor="b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传播途径</a:t>
            </a:r>
            <a:endParaRPr kumimoji="0" lang="zh-CN" altLang="en-US" sz="36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ea"/>
              <a:ea typeface="+mn-ea"/>
              <a:cs typeface="+mj-cs"/>
            </a:endParaRPr>
          </a:p>
        </p:txBody>
      </p:sp>
      <p:sp>
        <p:nvSpPr>
          <p:cNvPr id="18435" name="内容占位符 2"/>
          <p:cNvSpPr>
            <a:spLocks noGrp="1"/>
          </p:cNvSpPr>
          <p:nvPr>
            <p:ph idx="1"/>
          </p:nvPr>
        </p:nvSpPr>
        <p:spPr>
          <a:xfrm>
            <a:off x="395288" y="1196975"/>
            <a:ext cx="8229600" cy="4784725"/>
          </a:xfrm>
          <a:ln/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主要经过媒介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伊蚊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叮咬传播，包括生物性传播和机械性传播。</a:t>
            </a:r>
            <a:endParaRPr lang="en-US" altLang="en-US" sz="28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埃及伊蚊是世界上大多数登革热流行地区的主要传播媒介。传播媒介主要是埃及伊蚊和白纹伊蚊，我省主要是白纹伊蚊。</a:t>
            </a:r>
            <a:endParaRPr lang="en-US" altLang="en-US" sz="28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尚无直接人传人的报道，在实验室可能会通过气溶胶传播。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灯片编号占位符 4"/>
          <p:cNvSpPr txBox="1">
            <a:spLocks noGrp="1"/>
          </p:cNvSpPr>
          <p:nvPr>
            <p:ph type="sldNum" sz="quarter" idx="4"/>
          </p:nvPr>
        </p:nvSpPr>
        <p:spPr>
          <a:noFill/>
          <a:ln>
            <a:noFill/>
          </a:ln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eaLnBrk="1" hangingPunct="1"/>
            <a:fld id="{9A0DB2DC-4C9A-4742-B13C-FB6460FD3503}" type="slidenum">
              <a:rPr lang="zh-CN" altLang="en-US" sz="1400" dirty="0">
                <a:solidFill>
                  <a:schemeClr val="tx2"/>
                </a:solidFill>
              </a:rPr>
            </a:fld>
            <a:endParaRPr lang="zh-CN" altLang="en-US" sz="1400" dirty="0">
              <a:solidFill>
                <a:schemeClr val="tx2"/>
              </a:solidFill>
            </a:endParaRPr>
          </a:p>
        </p:txBody>
      </p:sp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>
          <a:xfrm>
            <a:off x="5940425" y="2492375"/>
            <a:ext cx="2232025" cy="792163"/>
          </a:xfrm>
        </p:spPr>
        <p:txBody>
          <a:bodyPr vert="horz" wrap="square" lIns="91440" tIns="45720" rIns="91440" bIns="45720" numCol="1" anchor="b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库 蚊</a:t>
            </a:r>
            <a:endParaRPr kumimoji="0" lang="zh-CN" altLang="en-US" sz="3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460" name="Rectangle 3"/>
          <p:cNvSpPr>
            <a:spLocks noGrp="1"/>
          </p:cNvSpPr>
          <p:nvPr>
            <p:ph type="body" idx="4294967295"/>
          </p:nvPr>
        </p:nvSpPr>
        <p:spPr>
          <a:xfrm>
            <a:off x="1116013" y="2852738"/>
            <a:ext cx="2376487" cy="403225"/>
          </a:xfrm>
          <a:ln/>
        </p:spPr>
        <p:txBody>
          <a:bodyPr vert="horz" wrap="square" lIns="91440" tIns="45720" rIns="91440" bIns="45720" anchor="t" anchorCtr="0"/>
          <a:p>
            <a:pPr>
              <a:lnSpc>
                <a:spcPct val="64000"/>
              </a:lnSpc>
              <a:buFont typeface="Arial" panose="020B0604020202020204" pitchFamily="34" charset="0"/>
              <a:buNone/>
            </a:pPr>
            <a:r>
              <a:rPr lang="zh-CN" altLang="zh-CN" sz="3000" b="1" dirty="0"/>
              <a:t>   </a:t>
            </a:r>
            <a:r>
              <a:rPr lang="zh-CN" altLang="en-US" sz="3000" b="1" dirty="0"/>
              <a:t>伊   蚊</a:t>
            </a:r>
            <a:endParaRPr lang="zh-CN" altLang="en-US" sz="2800" dirty="0"/>
          </a:p>
        </p:txBody>
      </p:sp>
      <p:pic>
        <p:nvPicPr>
          <p:cNvPr id="19461" name="Picture 4" descr="aedes_aegypti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0113" y="260350"/>
            <a:ext cx="3097212" cy="2447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2" name="Picture 5" descr="b641_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4163" y="215900"/>
            <a:ext cx="2952750" cy="2492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3" name="Picture 6" descr="anopheles_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7450" y="3371850"/>
            <a:ext cx="4176713" cy="25606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4" name="Text Box 7"/>
          <p:cNvSpPr/>
          <p:nvPr/>
        </p:nvSpPr>
        <p:spPr>
          <a:xfrm>
            <a:off x="611188" y="2997200"/>
            <a:ext cx="2305050" cy="366713"/>
          </a:xfrm>
          <a:prstGeom prst="rect">
            <a:avLst/>
          </a:prstGeom>
          <a:noFill/>
          <a:ln w="9525">
            <a:noFill/>
          </a:ln>
        </p:spPr>
        <p:txBody>
          <a:bodyPr lIns="91436" tIns="45718" rIns="91436" bIns="45718"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 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8681" name="Text Box 8"/>
          <p:cNvSpPr>
            <a:spLocks noChangeArrowheads="1"/>
          </p:cNvSpPr>
          <p:nvPr/>
        </p:nvSpPr>
        <p:spPr bwMode="auto">
          <a:xfrm>
            <a:off x="2124075" y="6092825"/>
            <a:ext cx="3024188" cy="554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6" tIns="45718" rIns="91436" bIns="45718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             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宋体" panose="02010600030101010101" pitchFamily="2" charset="-122"/>
              </a:rPr>
              <a:t>按 蚊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260350"/>
            <a:ext cx="8262938" cy="833438"/>
          </a:xfrm>
        </p:spPr>
        <p:txBody>
          <a:bodyPr vert="horz" wrap="square" lIns="91440" tIns="45720" rIns="91440" bIns="45720" numCol="1" anchor="b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登革热媒介伊蚊孳生地类型</a:t>
            </a:r>
            <a:endParaRPr kumimoji="0" lang="zh-CN" altLang="en-US" sz="36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ea"/>
              <a:ea typeface="+mn-ea"/>
              <a:cs typeface="+mj-cs"/>
            </a:endParaRPr>
          </a:p>
        </p:txBody>
      </p:sp>
      <p:pic>
        <p:nvPicPr>
          <p:cNvPr id="20483" name="Picture 2" descr="I:\DCIM\133___09\IMG_5139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1371600"/>
            <a:ext cx="1919288" cy="1439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4" name="Picture 4" descr="I:\DCIM\133___09\IMG_514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400" y="1371600"/>
            <a:ext cx="1919288" cy="1439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5" name="Picture 5" descr="I:\DCIM\133___09\IMG_525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5800" y="2819400"/>
            <a:ext cx="1919288" cy="1439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6" name="Picture 6" descr="I:\DCIM\133___09\IMG_5255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77000" y="1295400"/>
            <a:ext cx="1919288" cy="1439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7" name="Picture 7" descr="I:\DCIM\133___09\IMG_5253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" y="2819400"/>
            <a:ext cx="1919288" cy="1439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8" name="Picture 8" descr="I:\DCIM\133___09\IMG_5250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14600" y="2819400"/>
            <a:ext cx="1919288" cy="1439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9" name="Picture 9" descr="I:\DCIM\133___09\IMG_5249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77000" y="2743200"/>
            <a:ext cx="1919288" cy="1439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90" name="Picture 10" descr="I:\DCIM\133___09\IMG_5248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19600" y="1371600"/>
            <a:ext cx="1919288" cy="1439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91" name="Picture 11" descr="I:\DCIM\133___09\IMG_5246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57200" y="4267200"/>
            <a:ext cx="1919288" cy="1439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92" name="Picture 12" descr="I:\DCIM\133___09\IMG_5241.JP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438400" y="4267200"/>
            <a:ext cx="1919288" cy="1439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93" name="Picture 14" descr="I:\DCIM\133___09\IMG_5183.JP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477000" y="4343400"/>
            <a:ext cx="1919288" cy="1439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94" name="Picture 17" descr="E:\2013工作\云南登革热\133___09\IMG_5166.JP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419600" y="4343400"/>
            <a:ext cx="1919288" cy="14398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质朴">
  <a:themeElements>
    <a:clrScheme name="质朴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质朴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质朴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自定义 1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04040"/>
      </a:accent1>
      <a:accent2>
        <a:srgbClr val="B63838"/>
      </a:accent2>
      <a:accent3>
        <a:srgbClr val="404040"/>
      </a:accent3>
      <a:accent4>
        <a:srgbClr val="B63838"/>
      </a:accent4>
      <a:accent5>
        <a:srgbClr val="404040"/>
      </a:accent5>
      <a:accent6>
        <a:srgbClr val="B63838"/>
      </a:accent6>
      <a:hlink>
        <a:srgbClr val="404040"/>
      </a:hlink>
      <a:folHlink>
        <a:srgbClr val="B63838"/>
      </a:folHlink>
    </a:clrScheme>
    <a:fontScheme name="自定义 4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0</TotalTime>
  <Words>3254</Words>
  <Application>WPS 演示</Application>
  <PresentationFormat>全屏显示(4:3)</PresentationFormat>
  <Paragraphs>258</Paragraphs>
  <Slides>33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33</vt:i4>
      </vt:variant>
    </vt:vector>
  </HeadingPairs>
  <TitlesOfParts>
    <vt:vector size="55" baseType="lpstr">
      <vt:lpstr>Arial</vt:lpstr>
      <vt:lpstr>宋体</vt:lpstr>
      <vt:lpstr>Wingdings</vt:lpstr>
      <vt:lpstr>Bookman Old Style</vt:lpstr>
      <vt:lpstr>Segoe Print</vt:lpstr>
      <vt:lpstr>Gill Sans MT</vt:lpstr>
      <vt:lpstr>华文新魏</vt:lpstr>
      <vt:lpstr>Wingdings 3</vt:lpstr>
      <vt:lpstr>Symbol</vt:lpstr>
      <vt:lpstr>Calibri</vt:lpstr>
      <vt:lpstr>楷体_GB2312</vt:lpstr>
      <vt:lpstr>新宋体</vt:lpstr>
      <vt:lpstr>华文楷体</vt:lpstr>
      <vt:lpstr>微软雅黑</vt:lpstr>
      <vt:lpstr>Wingdings 3</vt:lpstr>
      <vt:lpstr>Arial Unicode MS</vt:lpstr>
      <vt:lpstr>华文新魏</vt:lpstr>
      <vt:lpstr>Times New Roman</vt:lpstr>
      <vt:lpstr>Wingdings</vt:lpstr>
      <vt:lpstr>楷体</vt:lpstr>
      <vt:lpstr>质朴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zjcdc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登革热监测与防制</dc:title>
  <dc:creator>gzy</dc:creator>
  <cp:lastModifiedBy>中医院  陈海青</cp:lastModifiedBy>
  <cp:revision>136</cp:revision>
  <dcterms:created xsi:type="dcterms:W3CDTF">2015-04-20T08:29:00Z</dcterms:created>
  <dcterms:modified xsi:type="dcterms:W3CDTF">2023-07-17T08:55:43Z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2052-11.8.2.10154</vt:lpwstr>
  </property>
</Properties>
</file>